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entation.xml" ContentType="application/vnd.openxmlformats-officedocument.presentationml.presentation.main+xml"/>
  <Override PartName="/ppt/slideLayouts/slideLayout3.xml" ContentType="application/vnd.openxmlformats-officedocument.presentationml.slideLayou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22.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51.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62"/>
  </p:notesMasterIdLst>
  <p:sldIdLst>
    <p:sldId id="256" r:id="rId2"/>
    <p:sldId id="257" r:id="rId3"/>
    <p:sldId id="258" r:id="rId4"/>
    <p:sldId id="259" r:id="rId5"/>
    <p:sldId id="260" r:id="rId6"/>
    <p:sldId id="261" r:id="rId7"/>
    <p:sldId id="265" r:id="rId8"/>
    <p:sldId id="269" r:id="rId9"/>
    <p:sldId id="271" r:id="rId10"/>
    <p:sldId id="276" r:id="rId11"/>
    <p:sldId id="282" r:id="rId12"/>
    <p:sldId id="283" r:id="rId13"/>
    <p:sldId id="284" r:id="rId14"/>
    <p:sldId id="285" r:id="rId15"/>
    <p:sldId id="286" r:id="rId16"/>
    <p:sldId id="287" r:id="rId17"/>
    <p:sldId id="288" r:id="rId18"/>
    <p:sldId id="289" r:id="rId19"/>
    <p:sldId id="290" r:id="rId20"/>
    <p:sldId id="291" r:id="rId21"/>
    <p:sldId id="292" r:id="rId22"/>
    <p:sldId id="294" r:id="rId23"/>
    <p:sldId id="295" r:id="rId24"/>
    <p:sldId id="296" r:id="rId25"/>
    <p:sldId id="297" r:id="rId26"/>
    <p:sldId id="298" r:id="rId27"/>
    <p:sldId id="299" r:id="rId28"/>
    <p:sldId id="300"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 id="326" r:id="rId51"/>
    <p:sldId id="327" r:id="rId52"/>
    <p:sldId id="328" r:id="rId53"/>
    <p:sldId id="329" r:id="rId54"/>
    <p:sldId id="330" r:id="rId55"/>
    <p:sldId id="331" r:id="rId56"/>
    <p:sldId id="332" r:id="rId57"/>
    <p:sldId id="333" r:id="rId58"/>
    <p:sldId id="334" r:id="rId59"/>
    <p:sldId id="335" r:id="rId60"/>
    <p:sldId id="336" r:id="rId61"/>
  </p:sldIdLst>
  <p:sldSz cx="18288000" cy="10287000"/>
  <p:notesSz cx="6858000" cy="9144000"/>
  <p:embeddedFontLst>
    <p:embeddedFont>
      <p:font typeface="Calibri" panose="020F0502020204030204" pitchFamily="34" charset="0"/>
      <p:regular r:id="rId63"/>
      <p:bold r:id="rId64"/>
      <p:italic r:id="rId65"/>
      <p:boldItalic r:id="rId66"/>
    </p:embeddedFont>
    <p:embeddedFont>
      <p:font typeface="Mukta" panose="020B0000000000000000" pitchFamily="34" charset="77"/>
      <p:regular r:id="rId67"/>
      <p:bold r:id="rId68"/>
    </p:embeddedFont>
    <p:embeddedFont>
      <p:font typeface="Mukta ExtraBold" panose="020B0000000000000000" pitchFamily="34" charset="77"/>
      <p:bold r:id="rId69"/>
    </p:embeddedFont>
    <p:embeddedFont>
      <p:font typeface="Mukta Medium" panose="020B0000000000000000" pitchFamily="34" charset="77"/>
      <p:regular r:id="rId70"/>
      <p:bold r:id="rId71"/>
    </p:embeddedFont>
    <p:embeddedFont>
      <p:font typeface="Mukta SemiBold" panose="020B0000000000000000" pitchFamily="34" charset="77"/>
      <p:regular r:id="rId72"/>
      <p:bold r:id="rId73"/>
    </p:embeddedFont>
    <p:embeddedFont>
      <p:font typeface="MuktaMahee Bold" panose="020B0000000000000000" pitchFamily="34" charset="77"/>
      <p:bold r:id="rId74"/>
    </p:embeddedFont>
    <p:embeddedFont>
      <p:font typeface="MuktaMahee SemiBold" panose="020B0000000000000000" pitchFamily="34" charset="77"/>
      <p:regular r:id="rId75"/>
      <p:bold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BEEF8E-D72B-4613-99FB-677B4BD37516}">
  <a:tblStyle styleId="{D1BEEF8E-D72B-4613-99FB-677B4BD3751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8"/>
  </p:normalViewPr>
  <p:slideViewPr>
    <p:cSldViewPr snapToGrid="0">
      <p:cViewPr varScale="1">
        <p:scale>
          <a:sx n="60" d="100"/>
          <a:sy n="60" d="100"/>
        </p:scale>
        <p:origin x="200" y="8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viewProps" Target="viewProps.xml"/><Relationship Id="rId8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b97bb0ab0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db97bb0ab0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53f0222d13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53f0222d13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53f0222d13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53f0222d13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db97bb0ab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gdb97bb0ab0_0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dbaa5b716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gdbaa5b716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dbaa5b716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gdbaa5b716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baa5b716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gdbaa5b716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dbaa5b7167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gdbaa5b7167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dbaa5b716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gdbaa5b716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dbaa5b7167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gdbaa5b7167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dbaa5b716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gdbaa5b716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dbaa5b7167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gdbaa5b7167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df7c076e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gdf7c076eeb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db97bb0ab0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db97bb0ab0_0_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df7c076ee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gdf7c076eeb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53f0222d13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53f0222d13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53f0222d13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53f0222d13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db97bb0ab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gdb97bb0ab0_0_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dbaa5b716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gdbaa5b716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db97bb0ab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 name="Google Shape;482;gdb97bb0ab0_0_1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db97bb0ab0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gdb97bb0ab0_0_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db97bb0ab0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7" name="Google Shape;487;gdb97bb0ab0_0_1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db97bb0ab0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5" name="Google Shape;495;gdb97bb0ab0_0_1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df7c076ee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5" name="Google Shape;505;gdf7c076eeb_0_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4" name="Google Shape;514;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dbaa5b716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gdbaa5b7167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dbaa5b7167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7" name="Google Shape;547;gdbaa5b7167_0_1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dbaa5b7167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1" name="Google Shape;561;gdbaa5b7167_0_1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dbaa5b7167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7" name="Google Shape;577;gdbaa5b7167_0_1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dbaa5b7167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2" name="Google Shape;592;gdbaa5b7167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baa5b7167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7" name="Google Shape;607;gdbaa5b7167_0_1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dbaa5b7167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0" name="Google Shape;620;gdbaa5b7167_0_1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db97bb0ab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1" name="Google Shape;631;gdb97bb0ab0_0_1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53f0222d13_0_3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53f0222d13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53f0222d13_0_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153f0222d13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db97bb0ab0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8" name="Google Shape;658;gdb97bb0ab0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db97bb0ab0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4" name="Google Shape;664;gdb97bb0ab0_0_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db97bb0ab0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9" name="Google Shape;669;gdb97bb0ab0_0_1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dbaa5b7167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7" name="Google Shape;677;gdbaa5b7167_0_2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dbaa5b7167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5" name="Google Shape;705;gdbaa5b7167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baa5b7167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3" name="Google Shape;733;gdbaa5b7167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db97bb0ab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gdb97bb0ab0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dbaa5b7167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1" name="Google Shape;761;gdbaa5b7167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dbaa5b7167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9" name="Google Shape;789;gdbaa5b7167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db97bb0ab0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6" name="Google Shape;816;gdb97bb0ab0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db97bb0ab0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4" name="Google Shape;844;gdb97bb0ab0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db97bb0ab0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gdb97bb0ab0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db97bb0ab0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2" name="Google Shape;902;gdb97bb0ab0_0_3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dbaa5b7167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0" name="Google Shape;910;gdbaa5b7167_0_3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153f0222d13_0_4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153f0222d13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153f0222d13_0_4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153f0222d13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153f0222d1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153f0222d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db97bb0ab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db97bb0ab0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153f0222d13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2" name="Google Shape;942;g153f0222d13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db97bb0ab0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gdb97bb0ab0_0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db97bb0ab0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db97bb0ab0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db97bb0ab0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gdb97bb0ab0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623400" y="890050"/>
            <a:ext cx="17041200" cy="11454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623400" y="2304950"/>
            <a:ext cx="7999800" cy="6832800"/>
          </a:xfrm>
          <a:prstGeom prst="rect">
            <a:avLst/>
          </a:prstGeom>
        </p:spPr>
        <p:txBody>
          <a:bodyPr spcFirstLastPara="1" wrap="square" lIns="91425" tIns="45700" rIns="91425" bIns="45700" anchor="t" anchorCtr="0">
            <a:normAutofit/>
          </a:bodyPr>
          <a:lstStyle>
            <a:lvl1pPr marL="457200" lvl="0" indent="-406400" rtl="0">
              <a:spcBef>
                <a:spcPts val="640"/>
              </a:spcBef>
              <a:spcAft>
                <a:spcPts val="0"/>
              </a:spcAft>
              <a:buSzPts val="2800"/>
              <a:buChar char="•"/>
              <a:defRPr sz="2800"/>
            </a:lvl1pPr>
            <a:lvl2pPr marL="914400" lvl="1" indent="-381000" rtl="0">
              <a:spcBef>
                <a:spcPts val="560"/>
              </a:spcBef>
              <a:spcAft>
                <a:spcPts val="0"/>
              </a:spcAft>
              <a:buSzPts val="2400"/>
              <a:buChar char="–"/>
              <a:defRPr sz="2400"/>
            </a:lvl2pPr>
            <a:lvl3pPr marL="1371600" lvl="2" indent="-381000" rtl="0">
              <a:spcBef>
                <a:spcPts val="480"/>
              </a:spcBef>
              <a:spcAft>
                <a:spcPts val="0"/>
              </a:spcAft>
              <a:buSzPts val="2400"/>
              <a:buChar char="•"/>
              <a:defRPr sz="2400"/>
            </a:lvl3pPr>
            <a:lvl4pPr marL="1828800" lvl="3" indent="-381000" rtl="0">
              <a:spcBef>
                <a:spcPts val="400"/>
              </a:spcBef>
              <a:spcAft>
                <a:spcPts val="0"/>
              </a:spcAft>
              <a:buSzPts val="2400"/>
              <a:buChar char="–"/>
              <a:defRPr sz="2400"/>
            </a:lvl4pPr>
            <a:lvl5pPr marL="2286000" lvl="4" indent="-381000" rtl="0">
              <a:spcBef>
                <a:spcPts val="400"/>
              </a:spcBef>
              <a:spcAft>
                <a:spcPts val="0"/>
              </a:spcAft>
              <a:buSzPts val="2400"/>
              <a:buChar char="»"/>
              <a:defRPr sz="2400"/>
            </a:lvl5pPr>
            <a:lvl6pPr marL="2743200" lvl="5" indent="-381000" rtl="0">
              <a:spcBef>
                <a:spcPts val="400"/>
              </a:spcBef>
              <a:spcAft>
                <a:spcPts val="0"/>
              </a:spcAft>
              <a:buSzPts val="2400"/>
              <a:buChar char="•"/>
              <a:defRPr sz="2400"/>
            </a:lvl6pPr>
            <a:lvl7pPr marL="3200400" lvl="6" indent="-381000" rtl="0">
              <a:spcBef>
                <a:spcPts val="400"/>
              </a:spcBef>
              <a:spcAft>
                <a:spcPts val="0"/>
              </a:spcAft>
              <a:buSzPts val="2400"/>
              <a:buChar char="•"/>
              <a:defRPr sz="2400"/>
            </a:lvl7pPr>
            <a:lvl8pPr marL="3657600" lvl="7" indent="-381000" rtl="0">
              <a:spcBef>
                <a:spcPts val="400"/>
              </a:spcBef>
              <a:spcAft>
                <a:spcPts val="0"/>
              </a:spcAft>
              <a:buSzPts val="2400"/>
              <a:buChar char="•"/>
              <a:defRPr sz="2400"/>
            </a:lvl8pPr>
            <a:lvl9pPr marL="4114800" lvl="8" indent="-381000" rtl="0">
              <a:spcBef>
                <a:spcPts val="400"/>
              </a:spcBef>
              <a:spcAft>
                <a:spcPts val="0"/>
              </a:spcAft>
              <a:buSzPts val="2400"/>
              <a:buChar char="•"/>
              <a:defRPr sz="2400"/>
            </a:lvl9pPr>
          </a:lstStyle>
          <a:p>
            <a:endParaRPr/>
          </a:p>
        </p:txBody>
      </p:sp>
      <p:sp>
        <p:nvSpPr>
          <p:cNvPr id="83" name="Google Shape;83;p13"/>
          <p:cNvSpPr txBox="1">
            <a:spLocks noGrp="1"/>
          </p:cNvSpPr>
          <p:nvPr>
            <p:ph type="body" idx="2"/>
          </p:nvPr>
        </p:nvSpPr>
        <p:spPr>
          <a:xfrm>
            <a:off x="9664800" y="2304950"/>
            <a:ext cx="7999800" cy="6832800"/>
          </a:xfrm>
          <a:prstGeom prst="rect">
            <a:avLst/>
          </a:prstGeom>
        </p:spPr>
        <p:txBody>
          <a:bodyPr spcFirstLastPara="1" wrap="square" lIns="91425" tIns="45700" rIns="91425" bIns="45700" anchor="t" anchorCtr="0">
            <a:normAutofit/>
          </a:bodyPr>
          <a:lstStyle>
            <a:lvl1pPr marL="457200" lvl="0" indent="-406400" rtl="0">
              <a:spcBef>
                <a:spcPts val="640"/>
              </a:spcBef>
              <a:spcAft>
                <a:spcPts val="0"/>
              </a:spcAft>
              <a:buSzPts val="2800"/>
              <a:buChar char="•"/>
              <a:defRPr sz="2800"/>
            </a:lvl1pPr>
            <a:lvl2pPr marL="914400" lvl="1" indent="-381000" rtl="0">
              <a:spcBef>
                <a:spcPts val="560"/>
              </a:spcBef>
              <a:spcAft>
                <a:spcPts val="0"/>
              </a:spcAft>
              <a:buSzPts val="2400"/>
              <a:buChar char="–"/>
              <a:defRPr sz="2400"/>
            </a:lvl2pPr>
            <a:lvl3pPr marL="1371600" lvl="2" indent="-381000" rtl="0">
              <a:spcBef>
                <a:spcPts val="480"/>
              </a:spcBef>
              <a:spcAft>
                <a:spcPts val="0"/>
              </a:spcAft>
              <a:buSzPts val="2400"/>
              <a:buChar char="•"/>
              <a:defRPr sz="2400"/>
            </a:lvl3pPr>
            <a:lvl4pPr marL="1828800" lvl="3" indent="-381000" rtl="0">
              <a:spcBef>
                <a:spcPts val="400"/>
              </a:spcBef>
              <a:spcAft>
                <a:spcPts val="0"/>
              </a:spcAft>
              <a:buSzPts val="2400"/>
              <a:buChar char="–"/>
              <a:defRPr sz="2400"/>
            </a:lvl4pPr>
            <a:lvl5pPr marL="2286000" lvl="4" indent="-381000" rtl="0">
              <a:spcBef>
                <a:spcPts val="400"/>
              </a:spcBef>
              <a:spcAft>
                <a:spcPts val="0"/>
              </a:spcAft>
              <a:buSzPts val="2400"/>
              <a:buChar char="»"/>
              <a:defRPr sz="2400"/>
            </a:lvl5pPr>
            <a:lvl6pPr marL="2743200" lvl="5" indent="-381000" rtl="0">
              <a:spcBef>
                <a:spcPts val="400"/>
              </a:spcBef>
              <a:spcAft>
                <a:spcPts val="0"/>
              </a:spcAft>
              <a:buSzPts val="2400"/>
              <a:buChar char="•"/>
              <a:defRPr sz="2400"/>
            </a:lvl6pPr>
            <a:lvl7pPr marL="3200400" lvl="6" indent="-381000" rtl="0">
              <a:spcBef>
                <a:spcPts val="400"/>
              </a:spcBef>
              <a:spcAft>
                <a:spcPts val="0"/>
              </a:spcAft>
              <a:buSzPts val="2400"/>
              <a:buChar char="•"/>
              <a:defRPr sz="2400"/>
            </a:lvl7pPr>
            <a:lvl8pPr marL="3657600" lvl="7" indent="-381000" rtl="0">
              <a:spcBef>
                <a:spcPts val="400"/>
              </a:spcBef>
              <a:spcAft>
                <a:spcPts val="0"/>
              </a:spcAft>
              <a:buSzPts val="2400"/>
              <a:buChar char="•"/>
              <a:defRPr sz="2400"/>
            </a:lvl8pPr>
            <a:lvl9pPr marL="4114800" lvl="8" indent="-381000" rtl="0">
              <a:spcBef>
                <a:spcPts val="400"/>
              </a:spcBef>
              <a:spcAft>
                <a:spcPts val="0"/>
              </a:spcAft>
              <a:buSzPts val="2400"/>
              <a:buChar char="•"/>
              <a:defRPr sz="2400"/>
            </a:lvl9pPr>
          </a:lstStyle>
          <a:p>
            <a:endParaRPr/>
          </a:p>
        </p:txBody>
      </p:sp>
      <p:sp>
        <p:nvSpPr>
          <p:cNvPr id="84" name="Google Shape;84;p13"/>
          <p:cNvSpPr txBox="1">
            <a:spLocks noGrp="1"/>
          </p:cNvSpPr>
          <p:nvPr>
            <p:ph type="sldNum" idx="12"/>
          </p:nvPr>
        </p:nvSpPr>
        <p:spPr>
          <a:xfrm>
            <a:off x="16944916" y="9326434"/>
            <a:ext cx="1097400" cy="7872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623400" y="890050"/>
            <a:ext cx="17041200" cy="11454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 name="Google Shape;87;p14"/>
          <p:cNvSpPr txBox="1">
            <a:spLocks noGrp="1"/>
          </p:cNvSpPr>
          <p:nvPr>
            <p:ph type="body" idx="1"/>
          </p:nvPr>
        </p:nvSpPr>
        <p:spPr>
          <a:xfrm>
            <a:off x="623400" y="2304950"/>
            <a:ext cx="17041200" cy="6832800"/>
          </a:xfrm>
          <a:prstGeom prst="rect">
            <a:avLst/>
          </a:prstGeom>
        </p:spPr>
        <p:txBody>
          <a:bodyPr spcFirstLastPara="1" wrap="square" lIns="91425" tIns="45700" rIns="91425" bIns="45700" anchor="t" anchorCtr="0">
            <a:normAutofit/>
          </a:bodyPr>
          <a:lstStyle>
            <a:lvl1pPr marL="457200" lvl="0" indent="-431800" rtl="0">
              <a:spcBef>
                <a:spcPts val="640"/>
              </a:spcBef>
              <a:spcAft>
                <a:spcPts val="0"/>
              </a:spcAft>
              <a:buSzPts val="3200"/>
              <a:buChar char="•"/>
              <a:defRPr/>
            </a:lvl1pPr>
            <a:lvl2pPr marL="914400" lvl="1" indent="-406400" rtl="0">
              <a:spcBef>
                <a:spcPts val="560"/>
              </a:spcBef>
              <a:spcAft>
                <a:spcPts val="0"/>
              </a:spcAft>
              <a:buSzPts val="2800"/>
              <a:buChar char="–"/>
              <a:defRPr/>
            </a:lvl2pPr>
            <a:lvl3pPr marL="1371600" lvl="2" indent="-381000" rtl="0">
              <a:spcBef>
                <a:spcPts val="480"/>
              </a:spcBef>
              <a:spcAft>
                <a:spcPts val="0"/>
              </a:spcAft>
              <a:buSzPts val="24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88" name="Google Shape;88;p14"/>
          <p:cNvSpPr txBox="1">
            <a:spLocks noGrp="1"/>
          </p:cNvSpPr>
          <p:nvPr>
            <p:ph type="sldNum" idx="12"/>
          </p:nvPr>
        </p:nvSpPr>
        <p:spPr>
          <a:xfrm>
            <a:off x="16944916" y="9326434"/>
            <a:ext cx="1097400" cy="7872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46B55"/>
        </a:solidFill>
        <a:effectLst/>
      </p:bgPr>
    </p:bg>
    <p:spTree>
      <p:nvGrpSpPr>
        <p:cNvPr id="1" name="Shape 92"/>
        <p:cNvGrpSpPr/>
        <p:nvPr/>
      </p:nvGrpSpPr>
      <p:grpSpPr>
        <a:xfrm>
          <a:off x="0" y="0"/>
          <a:ext cx="0" cy="0"/>
          <a:chOff x="0" y="0"/>
          <a:chExt cx="0" cy="0"/>
        </a:xfrm>
      </p:grpSpPr>
      <p:sp>
        <p:nvSpPr>
          <p:cNvPr id="93" name="Google Shape;93;p15"/>
          <p:cNvSpPr txBox="1"/>
          <p:nvPr/>
        </p:nvSpPr>
        <p:spPr>
          <a:xfrm>
            <a:off x="3289124" y="1039800"/>
            <a:ext cx="15578400" cy="2886900"/>
          </a:xfrm>
          <a:prstGeom prst="rect">
            <a:avLst/>
          </a:prstGeom>
          <a:noFill/>
          <a:ln>
            <a:noFill/>
          </a:ln>
        </p:spPr>
        <p:txBody>
          <a:bodyPr spcFirstLastPara="1" wrap="square" lIns="0" tIns="0" rIns="0" bIns="0" anchor="t" anchorCtr="0">
            <a:spAutoFit/>
          </a:bodyPr>
          <a:lstStyle/>
          <a:p>
            <a:pPr marL="0" marR="0" lvl="0" indent="0" algn="ctr" rtl="0">
              <a:lnSpc>
                <a:spcPct val="99005"/>
              </a:lnSpc>
              <a:spcBef>
                <a:spcPts val="0"/>
              </a:spcBef>
              <a:spcAft>
                <a:spcPts val="0"/>
              </a:spcAft>
              <a:buNone/>
            </a:pPr>
            <a:r>
              <a:rPr lang="en-US" sz="9472" b="1">
                <a:solidFill>
                  <a:srgbClr val="FFFFFF"/>
                </a:solidFill>
                <a:latin typeface="Mukta"/>
                <a:ea typeface="Mukta"/>
                <a:cs typeface="Mukta"/>
                <a:sym typeface="Mukta"/>
              </a:rPr>
              <a:t>Building a Bridge to Abundant Social Change</a:t>
            </a:r>
            <a:endParaRPr sz="9472" b="1">
              <a:solidFill>
                <a:srgbClr val="FFFFFF"/>
              </a:solidFill>
              <a:latin typeface="Mukta"/>
              <a:ea typeface="Mukta"/>
              <a:cs typeface="Mukta"/>
              <a:sym typeface="Mukta"/>
            </a:endParaRPr>
          </a:p>
        </p:txBody>
      </p:sp>
      <p:pic>
        <p:nvPicPr>
          <p:cNvPr id="94" name="Google Shape;94;p15"/>
          <p:cNvPicPr preferRelativeResize="0"/>
          <p:nvPr/>
        </p:nvPicPr>
        <p:blipFill rotWithShape="1">
          <a:blip r:embed="rId3">
            <a:alphaModFix/>
          </a:blip>
          <a:srcRect/>
          <a:stretch/>
        </p:blipFill>
        <p:spPr>
          <a:xfrm>
            <a:off x="-2041694" y="7750286"/>
            <a:ext cx="21860481" cy="10438380"/>
          </a:xfrm>
          <a:prstGeom prst="rect">
            <a:avLst/>
          </a:prstGeom>
          <a:noFill/>
          <a:ln>
            <a:noFill/>
          </a:ln>
        </p:spPr>
      </p:pic>
      <p:pic>
        <p:nvPicPr>
          <p:cNvPr id="95" name="Google Shape;95;p15"/>
          <p:cNvPicPr preferRelativeResize="0"/>
          <p:nvPr/>
        </p:nvPicPr>
        <p:blipFill rotWithShape="1">
          <a:blip r:embed="rId4">
            <a:alphaModFix/>
          </a:blip>
          <a:srcRect/>
          <a:stretch/>
        </p:blipFill>
        <p:spPr>
          <a:xfrm>
            <a:off x="-312420" y="70851"/>
            <a:ext cx="7317317" cy="10216149"/>
          </a:xfrm>
          <a:prstGeom prst="rect">
            <a:avLst/>
          </a:prstGeom>
          <a:noFill/>
          <a:ln>
            <a:noFill/>
          </a:ln>
        </p:spPr>
      </p:pic>
      <p:sp>
        <p:nvSpPr>
          <p:cNvPr id="96" name="Google Shape;96;p15"/>
          <p:cNvSpPr/>
          <p:nvPr/>
        </p:nvSpPr>
        <p:spPr>
          <a:xfrm>
            <a:off x="7364629" y="7216992"/>
            <a:ext cx="10298731" cy="2041308"/>
          </a:xfrm>
          <a:custGeom>
            <a:avLst/>
            <a:gdLst/>
            <a:ahLst/>
            <a:cxnLst/>
            <a:rect l="l" t="t" r="r" b="b"/>
            <a:pathLst>
              <a:path w="4468826" h="885765" extrusionOk="0">
                <a:moveTo>
                  <a:pt x="0" y="0"/>
                </a:moveTo>
                <a:lnTo>
                  <a:pt x="4468826" y="0"/>
                </a:lnTo>
                <a:lnTo>
                  <a:pt x="4468826" y="885765"/>
                </a:lnTo>
                <a:lnTo>
                  <a:pt x="0" y="885765"/>
                </a:lnTo>
                <a:close/>
              </a:path>
            </a:pathLst>
          </a:custGeom>
          <a:solidFill>
            <a:srgbClr val="E29D82"/>
          </a:solidFill>
          <a:ln>
            <a:noFill/>
          </a:ln>
        </p:spPr>
      </p:sp>
      <p:sp>
        <p:nvSpPr>
          <p:cNvPr id="97" name="Google Shape;97;p15"/>
          <p:cNvSpPr txBox="1"/>
          <p:nvPr/>
        </p:nvSpPr>
        <p:spPr>
          <a:xfrm>
            <a:off x="7495298" y="7537589"/>
            <a:ext cx="10037400" cy="14001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4231">
                <a:solidFill>
                  <a:srgbClr val="32260E"/>
                </a:solidFill>
                <a:latin typeface="MuktaMahee Bold"/>
                <a:ea typeface="MuktaMahee Bold"/>
                <a:cs typeface="MuktaMahee Bold"/>
                <a:sym typeface="Mukta Mahee"/>
              </a:rPr>
              <a:t>MMI Grantee Renewal Conference</a:t>
            </a:r>
            <a:endParaRPr sz="4231">
              <a:solidFill>
                <a:srgbClr val="32260E"/>
              </a:solidFill>
              <a:latin typeface="MuktaMahee Bold"/>
              <a:ea typeface="MuktaMahee Bold"/>
              <a:cs typeface="MuktaMahee Bold"/>
              <a:sym typeface="Mukta Mahee"/>
            </a:endParaRPr>
          </a:p>
          <a:p>
            <a:pPr marL="0" marR="0" lvl="0" indent="0" algn="ctr" rtl="0">
              <a:lnSpc>
                <a:spcPct val="115000"/>
              </a:lnSpc>
              <a:spcBef>
                <a:spcPts val="0"/>
              </a:spcBef>
              <a:spcAft>
                <a:spcPts val="0"/>
              </a:spcAft>
              <a:buNone/>
            </a:pPr>
            <a:r>
              <a:rPr lang="en-US" sz="4231">
                <a:solidFill>
                  <a:srgbClr val="32260E"/>
                </a:solidFill>
                <a:latin typeface="MuktaMahee Bold"/>
                <a:ea typeface="MuktaMahee Bold"/>
                <a:cs typeface="MuktaMahee Bold"/>
                <a:sym typeface="Mukta Mahee"/>
              </a:rPr>
              <a:t>September 26, 2022</a:t>
            </a:r>
            <a:endParaRPr sz="4231">
              <a:solidFill>
                <a:srgbClr val="32260E"/>
              </a:solidFill>
              <a:latin typeface="MuktaMahee Bold"/>
              <a:ea typeface="MuktaMahee Bold"/>
              <a:cs typeface="MuktaMahee Bold"/>
              <a:sym typeface="Mukta Mahee"/>
            </a:endParaRPr>
          </a:p>
        </p:txBody>
      </p:sp>
      <p:pic>
        <p:nvPicPr>
          <p:cNvPr id="98" name="Google Shape;98;p15"/>
          <p:cNvPicPr preferRelativeResize="0"/>
          <p:nvPr/>
        </p:nvPicPr>
        <p:blipFill>
          <a:blip r:embed="rId5">
            <a:alphaModFix/>
          </a:blip>
          <a:stretch>
            <a:fillRect/>
          </a:stretch>
        </p:blipFill>
        <p:spPr>
          <a:xfrm>
            <a:off x="15994050" y="5704324"/>
            <a:ext cx="2149999" cy="12828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5"/>
          <p:cNvSpPr/>
          <p:nvPr/>
        </p:nvSpPr>
        <p:spPr>
          <a:xfrm rot="5400000">
            <a:off x="-978550" y="941700"/>
            <a:ext cx="10349400" cy="83925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5"/>
          <p:cNvSpPr txBox="1"/>
          <p:nvPr/>
        </p:nvSpPr>
        <p:spPr>
          <a:xfrm>
            <a:off x="295102" y="720250"/>
            <a:ext cx="7802100" cy="6005100"/>
          </a:xfrm>
          <a:prstGeom prst="rect">
            <a:avLst/>
          </a:prstGeom>
          <a:noFill/>
          <a:ln>
            <a:noFill/>
          </a:ln>
        </p:spPr>
        <p:txBody>
          <a:bodyPr spcFirstLastPara="1" wrap="square" lIns="0" tIns="0" rIns="0" bIns="0" anchor="t" anchorCtr="0">
            <a:spAutoFit/>
          </a:bodyPr>
          <a:lstStyle/>
          <a:p>
            <a:pPr marL="0" marR="0" lvl="0" indent="0" algn="ctr" rtl="0">
              <a:lnSpc>
                <a:spcPct val="108017"/>
              </a:lnSpc>
              <a:spcBef>
                <a:spcPts val="0"/>
              </a:spcBef>
              <a:spcAft>
                <a:spcPts val="0"/>
              </a:spcAft>
              <a:buNone/>
            </a:pPr>
            <a:r>
              <a:rPr lang="en-US" sz="9200">
                <a:solidFill>
                  <a:srgbClr val="FBFBF5"/>
                </a:solidFill>
                <a:latin typeface="Mukta ExtraBold"/>
                <a:ea typeface="Mukta ExtraBold"/>
                <a:cs typeface="Mukta ExtraBold"/>
                <a:sym typeface="Mukta ExtraBold"/>
              </a:rPr>
              <a:t>What is Scarcity Thinking… </a:t>
            </a:r>
            <a:endParaRPr sz="9200">
              <a:solidFill>
                <a:srgbClr val="FBFBF5"/>
              </a:solidFill>
              <a:latin typeface="Mukta ExtraBold"/>
              <a:ea typeface="Mukta ExtraBold"/>
              <a:cs typeface="Mukta ExtraBold"/>
              <a:sym typeface="Mukta ExtraBold"/>
            </a:endParaRPr>
          </a:p>
          <a:p>
            <a:pPr marL="0" marR="0" lvl="0" indent="0" algn="ctr" rtl="0">
              <a:lnSpc>
                <a:spcPct val="108017"/>
              </a:lnSpc>
              <a:spcBef>
                <a:spcPts val="0"/>
              </a:spcBef>
              <a:spcAft>
                <a:spcPts val="0"/>
              </a:spcAft>
              <a:buNone/>
            </a:pPr>
            <a:r>
              <a:rPr lang="en-US" sz="9200">
                <a:solidFill>
                  <a:srgbClr val="FBFBF5"/>
                </a:solidFill>
                <a:latin typeface="Mukta ExtraBold"/>
                <a:ea typeface="Mukta ExtraBold"/>
                <a:cs typeface="Mukta ExtraBold"/>
                <a:sym typeface="Mukta ExtraBold"/>
              </a:rPr>
              <a:t>in yourself?</a:t>
            </a:r>
            <a:endParaRPr sz="9200">
              <a:solidFill>
                <a:srgbClr val="FBFBF5"/>
              </a:solidFill>
              <a:latin typeface="Mukta ExtraBold"/>
              <a:ea typeface="Mukta ExtraBold"/>
              <a:cs typeface="Mukta ExtraBold"/>
              <a:sym typeface="Mukta ExtraBold"/>
            </a:endParaRPr>
          </a:p>
        </p:txBody>
      </p:sp>
      <p:sp>
        <p:nvSpPr>
          <p:cNvPr id="250" name="Google Shape;250;p35"/>
          <p:cNvSpPr txBox="1"/>
          <p:nvPr/>
        </p:nvSpPr>
        <p:spPr>
          <a:xfrm>
            <a:off x="8865975" y="720250"/>
            <a:ext cx="8997300" cy="774128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4600"/>
              </a:spcBef>
              <a:spcAft>
                <a:spcPts val="0"/>
              </a:spcAft>
              <a:buSzPts val="1100"/>
              <a:buNone/>
            </a:pPr>
            <a:r>
              <a:rPr lang="en-US" sz="3900" dirty="0">
                <a:solidFill>
                  <a:schemeClr val="dk1"/>
                </a:solidFill>
                <a:latin typeface="Mukta Medium"/>
                <a:ea typeface="Mukta Medium"/>
                <a:cs typeface="Mukta Medium"/>
                <a:sym typeface="Mukta Medium"/>
              </a:rPr>
              <a:t>“I never have enough time to get it all done.”</a:t>
            </a:r>
            <a:endParaRPr sz="3900" dirty="0">
              <a:solidFill>
                <a:schemeClr val="dk1"/>
              </a:solidFill>
              <a:latin typeface="Mukta Medium"/>
              <a:ea typeface="Mukta Medium"/>
              <a:cs typeface="Mukta Medium"/>
              <a:sym typeface="Mukta Medium"/>
            </a:endParaRPr>
          </a:p>
          <a:p>
            <a:pPr marL="0" lvl="0" indent="0" algn="l" rtl="0">
              <a:lnSpc>
                <a:spcPct val="120000"/>
              </a:lnSpc>
              <a:spcBef>
                <a:spcPts val="4600"/>
              </a:spcBef>
              <a:spcAft>
                <a:spcPts val="0"/>
              </a:spcAft>
              <a:buSzPts val="1100"/>
              <a:buNone/>
            </a:pPr>
            <a:r>
              <a:rPr lang="en-US" sz="3900" dirty="0">
                <a:solidFill>
                  <a:schemeClr val="dk1"/>
                </a:solidFill>
                <a:latin typeface="Mukta Medium"/>
                <a:ea typeface="Mukta Medium"/>
                <a:cs typeface="Mukta Medium"/>
                <a:sym typeface="Mukta Medium"/>
              </a:rPr>
              <a:t>“It’s all up to me.”</a:t>
            </a:r>
            <a:endParaRPr sz="3900" dirty="0">
              <a:solidFill>
                <a:schemeClr val="dk1"/>
              </a:solidFill>
              <a:latin typeface="Mukta Medium"/>
              <a:ea typeface="Mukta Medium"/>
              <a:cs typeface="Mukta Medium"/>
              <a:sym typeface="Mukta Medium"/>
            </a:endParaRPr>
          </a:p>
          <a:p>
            <a:pPr marL="0" lvl="0" indent="0" algn="l" rtl="0">
              <a:lnSpc>
                <a:spcPct val="120000"/>
              </a:lnSpc>
              <a:spcBef>
                <a:spcPts val="4600"/>
              </a:spcBef>
              <a:spcAft>
                <a:spcPts val="0"/>
              </a:spcAft>
              <a:buSzPts val="1100"/>
              <a:buNone/>
            </a:pPr>
            <a:r>
              <a:rPr lang="en-US" sz="3900" dirty="0">
                <a:solidFill>
                  <a:schemeClr val="dk1"/>
                </a:solidFill>
                <a:latin typeface="Mukta Medium"/>
                <a:ea typeface="Mukta Medium"/>
                <a:cs typeface="Mukta Medium"/>
                <a:sym typeface="Mukta Medium"/>
              </a:rPr>
              <a:t>“I don’t know what I’m doing.”</a:t>
            </a:r>
            <a:endParaRPr sz="3900" dirty="0">
              <a:solidFill>
                <a:schemeClr val="dk1"/>
              </a:solidFill>
              <a:latin typeface="Mukta Medium"/>
              <a:ea typeface="Mukta Medium"/>
              <a:cs typeface="Mukta Medium"/>
              <a:sym typeface="Mukta Medium"/>
            </a:endParaRPr>
          </a:p>
          <a:p>
            <a:pPr marL="0" lvl="0" indent="0" algn="l" rtl="0">
              <a:lnSpc>
                <a:spcPct val="120000"/>
              </a:lnSpc>
              <a:spcBef>
                <a:spcPts val="4600"/>
              </a:spcBef>
              <a:spcAft>
                <a:spcPts val="0"/>
              </a:spcAft>
              <a:buSzPts val="1100"/>
              <a:buNone/>
            </a:pPr>
            <a:r>
              <a:rPr lang="en-US" sz="3900" dirty="0">
                <a:solidFill>
                  <a:schemeClr val="dk1"/>
                </a:solidFill>
                <a:latin typeface="Mukta Medium"/>
                <a:ea typeface="Mukta Medium"/>
                <a:cs typeface="Mukta Medium"/>
                <a:sym typeface="Mukta Medium"/>
              </a:rPr>
              <a:t>“I’m exhausted.”</a:t>
            </a:r>
            <a:endParaRPr sz="3900" dirty="0">
              <a:solidFill>
                <a:schemeClr val="dk1"/>
              </a:solidFill>
              <a:latin typeface="Mukta Medium"/>
              <a:ea typeface="Mukta Medium"/>
              <a:cs typeface="Mukta Medium"/>
              <a:sym typeface="Mukta Medium"/>
            </a:endParaRPr>
          </a:p>
          <a:p>
            <a:pPr marL="0" lvl="0" indent="0" algn="l" rtl="0">
              <a:lnSpc>
                <a:spcPct val="120000"/>
              </a:lnSpc>
              <a:spcBef>
                <a:spcPts val="4600"/>
              </a:spcBef>
              <a:spcAft>
                <a:spcPts val="0"/>
              </a:spcAft>
              <a:buSzPts val="1100"/>
              <a:buNone/>
            </a:pPr>
            <a:r>
              <a:rPr lang="en-US" sz="3900" dirty="0">
                <a:solidFill>
                  <a:schemeClr val="dk1"/>
                </a:solidFill>
                <a:latin typeface="Mukta Medium"/>
                <a:ea typeface="Mukta Medium"/>
                <a:cs typeface="Mukta Medium"/>
                <a:sym typeface="Mukta Medium"/>
              </a:rPr>
              <a:t>“This is really hard.”</a:t>
            </a:r>
            <a:endParaRPr sz="2500" dirty="0">
              <a:solidFill>
                <a:srgbClr val="32260E"/>
              </a:solidFill>
              <a:latin typeface="Mukta Medium"/>
              <a:ea typeface="Mukta Medium"/>
              <a:cs typeface="Mukta Medium"/>
              <a:sym typeface="Mukta Medium"/>
            </a:endParaRPr>
          </a:p>
          <a:p>
            <a:pPr marL="0" marR="0" lvl="0" indent="0" algn="l" rtl="0">
              <a:lnSpc>
                <a:spcPct val="97674"/>
              </a:lnSpc>
              <a:spcBef>
                <a:spcPts val="1200"/>
              </a:spcBef>
              <a:spcAft>
                <a:spcPts val="0"/>
              </a:spcAft>
              <a:buNone/>
            </a:pPr>
            <a:endParaRPr sz="2100" i="0" u="none" strike="noStrike" cap="none" dirty="0">
              <a:solidFill>
                <a:srgbClr val="32260E"/>
              </a:solidFill>
              <a:latin typeface="Mukta Medium"/>
              <a:ea typeface="Mukta Medium"/>
              <a:cs typeface="Mukta Medium"/>
              <a:sym typeface="Mukta Medium"/>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1"/>
          <p:cNvSpPr txBox="1">
            <a:spLocks noGrp="1"/>
          </p:cNvSpPr>
          <p:nvPr>
            <p:ph type="title"/>
          </p:nvPr>
        </p:nvSpPr>
        <p:spPr>
          <a:xfrm>
            <a:off x="623400" y="890050"/>
            <a:ext cx="17041200" cy="1145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297" name="Google Shape;297;p41"/>
          <p:cNvSpPr txBox="1">
            <a:spLocks noGrp="1"/>
          </p:cNvSpPr>
          <p:nvPr>
            <p:ph type="body" idx="1"/>
          </p:nvPr>
        </p:nvSpPr>
        <p:spPr>
          <a:xfrm>
            <a:off x="623400" y="2304950"/>
            <a:ext cx="17041200" cy="68328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a:p>
        </p:txBody>
      </p:sp>
      <p:pic>
        <p:nvPicPr>
          <p:cNvPr id="298" name="Google Shape;298;p4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99" name="Google Shape;299;p41"/>
          <p:cNvSpPr/>
          <p:nvPr/>
        </p:nvSpPr>
        <p:spPr>
          <a:xfrm>
            <a:off x="6663650" y="5809850"/>
            <a:ext cx="11624400" cy="3327600"/>
          </a:xfrm>
          <a:prstGeom prst="rect">
            <a:avLst/>
          </a:prstGeom>
          <a:solidFill>
            <a:srgbClr val="FBFBF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2"/>
          <p:cNvSpPr txBox="1">
            <a:spLocks noGrp="1"/>
          </p:cNvSpPr>
          <p:nvPr>
            <p:ph type="title"/>
          </p:nvPr>
        </p:nvSpPr>
        <p:spPr>
          <a:xfrm>
            <a:off x="623400" y="890050"/>
            <a:ext cx="17041200" cy="1145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305" name="Google Shape;305;p42"/>
          <p:cNvSpPr txBox="1">
            <a:spLocks noGrp="1"/>
          </p:cNvSpPr>
          <p:nvPr>
            <p:ph type="body" idx="1"/>
          </p:nvPr>
        </p:nvSpPr>
        <p:spPr>
          <a:xfrm>
            <a:off x="623400" y="2304950"/>
            <a:ext cx="17041200" cy="68328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a:p>
        </p:txBody>
      </p:sp>
      <p:pic>
        <p:nvPicPr>
          <p:cNvPr id="306" name="Google Shape;306;p42"/>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9D82"/>
        </a:solidFill>
        <a:effectLst/>
      </p:bgPr>
    </p:bg>
    <p:spTree>
      <p:nvGrpSpPr>
        <p:cNvPr id="1" name="Shape 310"/>
        <p:cNvGrpSpPr/>
        <p:nvPr/>
      </p:nvGrpSpPr>
      <p:grpSpPr>
        <a:xfrm>
          <a:off x="0" y="0"/>
          <a:ext cx="0" cy="0"/>
          <a:chOff x="0" y="0"/>
          <a:chExt cx="0" cy="0"/>
        </a:xfrm>
      </p:grpSpPr>
      <p:sp>
        <p:nvSpPr>
          <p:cNvPr id="311" name="Google Shape;311;p43"/>
          <p:cNvSpPr/>
          <p:nvPr/>
        </p:nvSpPr>
        <p:spPr>
          <a:xfrm rot="3248111">
            <a:off x="7437828" y="-1213050"/>
            <a:ext cx="15990960" cy="9057909"/>
          </a:xfrm>
          <a:prstGeom prst="rect">
            <a:avLst/>
          </a:prstGeom>
          <a:solidFill>
            <a:srgbClr val="6F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3"/>
          <p:cNvSpPr txBox="1"/>
          <p:nvPr/>
        </p:nvSpPr>
        <p:spPr>
          <a:xfrm>
            <a:off x="383227" y="1816748"/>
            <a:ext cx="7438500" cy="5972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1100"/>
              <a:buNone/>
            </a:pPr>
            <a:r>
              <a:rPr lang="en-US" sz="9700">
                <a:solidFill>
                  <a:schemeClr val="dk1"/>
                </a:solidFill>
                <a:latin typeface="Mukta SemiBold"/>
                <a:ea typeface="Mukta SemiBold"/>
                <a:cs typeface="Mukta SemiBold"/>
                <a:sym typeface="Mukta SemiBold"/>
              </a:rPr>
              <a:t>Any Scarcity Thought is Just Fear in Disguise</a:t>
            </a:r>
            <a:endParaRPr sz="23800">
              <a:solidFill>
                <a:srgbClr val="32260E"/>
              </a:solidFill>
              <a:latin typeface="Mukta SemiBold"/>
              <a:ea typeface="Mukta SemiBold"/>
              <a:cs typeface="Mukta SemiBold"/>
              <a:sym typeface="Mukta SemiBold"/>
            </a:endParaRPr>
          </a:p>
        </p:txBody>
      </p:sp>
      <p:pic>
        <p:nvPicPr>
          <p:cNvPr id="313" name="Google Shape;313;p43"/>
          <p:cNvPicPr preferRelativeResize="0"/>
          <p:nvPr/>
        </p:nvPicPr>
        <p:blipFill rotWithShape="1">
          <a:blip r:embed="rId3">
            <a:alphaModFix/>
          </a:blip>
          <a:srcRect l="14708" t="5926" r="15976"/>
          <a:stretch/>
        </p:blipFill>
        <p:spPr>
          <a:xfrm>
            <a:off x="8206975" y="1018000"/>
            <a:ext cx="9121024" cy="82509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graphicFrame>
        <p:nvGraphicFramePr>
          <p:cNvPr id="318" name="Google Shape;318;p44"/>
          <p:cNvGraphicFramePr/>
          <p:nvPr/>
        </p:nvGraphicFramePr>
        <p:xfrm>
          <a:off x="847675" y="1756500"/>
          <a:ext cx="16592650" cy="6774000"/>
        </p:xfrm>
        <a:graphic>
          <a:graphicData uri="http://schemas.openxmlformats.org/drawingml/2006/table">
            <a:tbl>
              <a:tblPr>
                <a:noFill/>
                <a:tableStyleId>{D1BEEF8E-D72B-4613-99FB-677B4BD37516}</a:tableStyleId>
              </a:tblPr>
              <a:tblGrid>
                <a:gridCol w="8296325">
                  <a:extLst>
                    <a:ext uri="{9D8B030D-6E8A-4147-A177-3AD203B41FA5}">
                      <a16:colId xmlns:a16="http://schemas.microsoft.com/office/drawing/2014/main" val="20000"/>
                    </a:ext>
                  </a:extLst>
                </a:gridCol>
                <a:gridCol w="8296325">
                  <a:extLst>
                    <a:ext uri="{9D8B030D-6E8A-4147-A177-3AD203B41FA5}">
                      <a16:colId xmlns:a16="http://schemas.microsoft.com/office/drawing/2014/main" val="20001"/>
                    </a:ext>
                  </a:extLst>
                </a:gridCol>
              </a:tblGrid>
              <a:tr h="1228425">
                <a:tc>
                  <a:txBody>
                    <a:bodyPr/>
                    <a:lstStyle/>
                    <a:p>
                      <a:pPr marL="0" lvl="0" indent="0" algn="ctr" rtl="0">
                        <a:spcBef>
                          <a:spcPts val="0"/>
                        </a:spcBef>
                        <a:spcAft>
                          <a:spcPts val="0"/>
                        </a:spcAft>
                        <a:buNone/>
                      </a:pPr>
                      <a:r>
                        <a:rPr lang="en-US" sz="4500">
                          <a:solidFill>
                            <a:schemeClr val="lt1"/>
                          </a:solidFill>
                          <a:latin typeface="Mukta SemiBold"/>
                          <a:ea typeface="Mukta SemiBold"/>
                          <a:cs typeface="Mukta SemiBold"/>
                          <a:sym typeface="Mukta SemiBold"/>
                        </a:rPr>
                        <a:t>Scarcity Thought</a:t>
                      </a:r>
                      <a:endParaRPr sz="4500">
                        <a:solidFill>
                          <a:schemeClr val="lt1"/>
                        </a:solidFill>
                        <a:latin typeface="Mukta SemiBold"/>
                        <a:ea typeface="Mukta SemiBold"/>
                        <a:cs typeface="Mukta SemiBold"/>
                        <a:sym typeface="Mukta SemiBold"/>
                      </a:endParaRPr>
                    </a:p>
                  </a:txBody>
                  <a:tcPr marL="91425" marR="91425" marT="91425" marB="91425" anchor="ctr">
                    <a:lnL w="114300" cap="flat" cmpd="sng">
                      <a:solidFill>
                        <a:srgbClr val="6FB7B8"/>
                      </a:solidFill>
                      <a:prstDash val="solid"/>
                      <a:round/>
                      <a:headEnd type="none" w="sm" len="sm"/>
                      <a:tailEnd type="none" w="sm" len="sm"/>
                    </a:lnL>
                    <a:lnR w="114300" cap="flat" cmpd="sng">
                      <a:solidFill>
                        <a:srgbClr val="6FB7B8"/>
                      </a:solidFill>
                      <a:prstDash val="solid"/>
                      <a:round/>
                      <a:headEnd type="none" w="sm" len="sm"/>
                      <a:tailEnd type="none" w="sm" len="sm"/>
                    </a:lnR>
                    <a:lnT w="114300" cap="flat" cmpd="sng">
                      <a:solidFill>
                        <a:srgbClr val="6FB7B8"/>
                      </a:solidFill>
                      <a:prstDash val="solid"/>
                      <a:round/>
                      <a:headEnd type="none" w="sm" len="sm"/>
                      <a:tailEnd type="none" w="sm" len="sm"/>
                    </a:lnT>
                    <a:lnB w="114300" cap="flat" cmpd="sng">
                      <a:solidFill>
                        <a:schemeClr val="lt1"/>
                      </a:solidFill>
                      <a:prstDash val="solid"/>
                      <a:round/>
                      <a:headEnd type="none" w="sm" len="sm"/>
                      <a:tailEnd type="none" w="sm" len="sm"/>
                    </a:lnB>
                    <a:solidFill>
                      <a:srgbClr val="6FB7B8"/>
                    </a:solidFill>
                  </a:tcPr>
                </a:tc>
                <a:tc>
                  <a:txBody>
                    <a:bodyPr/>
                    <a:lstStyle/>
                    <a:p>
                      <a:pPr marL="0" lvl="0" indent="0" algn="ctr" rtl="0">
                        <a:spcBef>
                          <a:spcPts val="0"/>
                        </a:spcBef>
                        <a:spcAft>
                          <a:spcPts val="0"/>
                        </a:spcAft>
                        <a:buNone/>
                      </a:pPr>
                      <a:r>
                        <a:rPr lang="en-US" sz="4500">
                          <a:solidFill>
                            <a:schemeClr val="lt1"/>
                          </a:solidFill>
                          <a:latin typeface="Mukta SemiBold"/>
                          <a:ea typeface="Mukta SemiBold"/>
                          <a:cs typeface="Mukta SemiBold"/>
                          <a:sym typeface="Mukta SemiBold"/>
                        </a:rPr>
                        <a:t>Underlying Fear</a:t>
                      </a:r>
                      <a:endParaRPr sz="4500">
                        <a:solidFill>
                          <a:schemeClr val="lt1"/>
                        </a:solidFill>
                        <a:latin typeface="Mukta SemiBold"/>
                        <a:ea typeface="Mukta SemiBold"/>
                        <a:cs typeface="Mukta SemiBold"/>
                        <a:sym typeface="Mukta SemiBold"/>
                      </a:endParaRPr>
                    </a:p>
                  </a:txBody>
                  <a:tcPr marL="91425" marR="91425" marT="91425" marB="91425" anchor="ctr">
                    <a:lnL w="114300" cap="flat" cmpd="sng">
                      <a:solidFill>
                        <a:srgbClr val="6FB7B8"/>
                      </a:solidFill>
                      <a:prstDash val="solid"/>
                      <a:round/>
                      <a:headEnd type="none" w="sm" len="sm"/>
                      <a:tailEnd type="none" w="sm" len="sm"/>
                    </a:lnL>
                    <a:lnR w="114300" cap="flat" cmpd="sng">
                      <a:solidFill>
                        <a:srgbClr val="6FB7B8"/>
                      </a:solidFill>
                      <a:prstDash val="solid"/>
                      <a:round/>
                      <a:headEnd type="none" w="sm" len="sm"/>
                      <a:tailEnd type="none" w="sm" len="sm"/>
                    </a:lnR>
                    <a:lnT w="114300" cap="flat" cmpd="sng">
                      <a:solidFill>
                        <a:srgbClr val="6FB7B8"/>
                      </a:solidFill>
                      <a:prstDash val="solid"/>
                      <a:round/>
                      <a:headEnd type="none" w="sm" len="sm"/>
                      <a:tailEnd type="none" w="sm" len="sm"/>
                    </a:lnT>
                    <a:lnB w="114300" cap="flat" cmpd="sng">
                      <a:solidFill>
                        <a:schemeClr val="lt1"/>
                      </a:solidFill>
                      <a:prstDash val="solid"/>
                      <a:round/>
                      <a:headEnd type="none" w="sm" len="sm"/>
                      <a:tailEnd type="none" w="sm" len="sm"/>
                    </a:lnB>
                    <a:solidFill>
                      <a:srgbClr val="6FB7B8"/>
                    </a:solidFill>
                  </a:tcPr>
                </a:tc>
                <a:extLst>
                  <a:ext uri="{0D108BD9-81ED-4DB2-BD59-A6C34878D82A}">
                    <a16:rowId xmlns:a16="http://schemas.microsoft.com/office/drawing/2014/main" val="10000"/>
                  </a:ext>
                </a:extLst>
              </a:tr>
              <a:tr h="1228425">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money”</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We will run out of money and go broke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204100">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helpful board members”</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This is all up to me, I’m all alone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1223150">
                <a:tc>
                  <a:txBody>
                    <a:bodyPr/>
                    <a:lstStyle/>
                    <a:p>
                      <a:pPr marL="0" lvl="0" indent="0" algn="l" rtl="0">
                        <a:spcBef>
                          <a:spcPts val="0"/>
                        </a:spcBef>
                        <a:spcAft>
                          <a:spcPts val="0"/>
                        </a:spcAft>
                        <a:buNone/>
                      </a:pPr>
                      <a:r>
                        <a:rPr lang="en-US" sz="2900">
                          <a:latin typeface="Mukta Medium"/>
                          <a:ea typeface="Mukta Medium"/>
                          <a:cs typeface="Mukta Medium"/>
                          <a:sym typeface="Mukta Medium"/>
                        </a:rPr>
                        <a:t>“I don’t have enough expertise/knowledge”</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I’m a failure or a fake and everyone will find out</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1889900">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connections to funders”</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We are irrelevant and all alone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19" name="Google Shape;319;p44"/>
          <p:cNvSpPr/>
          <p:nvPr/>
        </p:nvSpPr>
        <p:spPr>
          <a:xfrm>
            <a:off x="9292850" y="3207750"/>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4"/>
          <p:cNvSpPr/>
          <p:nvPr/>
        </p:nvSpPr>
        <p:spPr>
          <a:xfrm>
            <a:off x="938650" y="4454875"/>
            <a:ext cx="76803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4"/>
          <p:cNvSpPr/>
          <p:nvPr/>
        </p:nvSpPr>
        <p:spPr>
          <a:xfrm>
            <a:off x="9215350" y="4454875"/>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4"/>
          <p:cNvSpPr/>
          <p:nvPr/>
        </p:nvSpPr>
        <p:spPr>
          <a:xfrm>
            <a:off x="938650" y="5702000"/>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4"/>
          <p:cNvSpPr/>
          <p:nvPr/>
        </p:nvSpPr>
        <p:spPr>
          <a:xfrm>
            <a:off x="9215350" y="5702000"/>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4"/>
          <p:cNvSpPr/>
          <p:nvPr/>
        </p:nvSpPr>
        <p:spPr>
          <a:xfrm>
            <a:off x="938650" y="7219200"/>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4"/>
          <p:cNvSpPr/>
          <p:nvPr/>
        </p:nvSpPr>
        <p:spPr>
          <a:xfrm>
            <a:off x="9215350" y="7128325"/>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9"/>
        <p:cNvGrpSpPr/>
        <p:nvPr/>
      </p:nvGrpSpPr>
      <p:grpSpPr>
        <a:xfrm>
          <a:off x="0" y="0"/>
          <a:ext cx="0" cy="0"/>
          <a:chOff x="0" y="0"/>
          <a:chExt cx="0" cy="0"/>
        </a:xfrm>
      </p:grpSpPr>
      <p:graphicFrame>
        <p:nvGraphicFramePr>
          <p:cNvPr id="330" name="Google Shape;330;p45"/>
          <p:cNvGraphicFramePr/>
          <p:nvPr/>
        </p:nvGraphicFramePr>
        <p:xfrm>
          <a:off x="847675" y="1756500"/>
          <a:ext cx="16592650" cy="6774000"/>
        </p:xfrm>
        <a:graphic>
          <a:graphicData uri="http://schemas.openxmlformats.org/drawingml/2006/table">
            <a:tbl>
              <a:tblPr>
                <a:noFill/>
                <a:tableStyleId>{D1BEEF8E-D72B-4613-99FB-677B4BD37516}</a:tableStyleId>
              </a:tblPr>
              <a:tblGrid>
                <a:gridCol w="8296325">
                  <a:extLst>
                    <a:ext uri="{9D8B030D-6E8A-4147-A177-3AD203B41FA5}">
                      <a16:colId xmlns:a16="http://schemas.microsoft.com/office/drawing/2014/main" val="20000"/>
                    </a:ext>
                  </a:extLst>
                </a:gridCol>
                <a:gridCol w="8296325">
                  <a:extLst>
                    <a:ext uri="{9D8B030D-6E8A-4147-A177-3AD203B41FA5}">
                      <a16:colId xmlns:a16="http://schemas.microsoft.com/office/drawing/2014/main" val="20001"/>
                    </a:ext>
                  </a:extLst>
                </a:gridCol>
              </a:tblGrid>
              <a:tr h="1228425">
                <a:tc>
                  <a:txBody>
                    <a:bodyPr/>
                    <a:lstStyle/>
                    <a:p>
                      <a:pPr marL="0" lvl="0" indent="0" algn="ctr" rtl="0">
                        <a:spcBef>
                          <a:spcPts val="0"/>
                        </a:spcBef>
                        <a:spcAft>
                          <a:spcPts val="0"/>
                        </a:spcAft>
                        <a:buNone/>
                      </a:pPr>
                      <a:r>
                        <a:rPr lang="en-US" sz="4500">
                          <a:solidFill>
                            <a:schemeClr val="lt1"/>
                          </a:solidFill>
                          <a:latin typeface="Mukta SemiBold"/>
                          <a:ea typeface="Mukta SemiBold"/>
                          <a:cs typeface="Mukta SemiBold"/>
                          <a:sym typeface="Mukta SemiBold"/>
                        </a:rPr>
                        <a:t>Scarcity Thought</a:t>
                      </a:r>
                      <a:endParaRPr sz="4500">
                        <a:solidFill>
                          <a:schemeClr val="lt1"/>
                        </a:solidFill>
                        <a:latin typeface="Mukta SemiBold"/>
                        <a:ea typeface="Mukta SemiBold"/>
                        <a:cs typeface="Mukta SemiBold"/>
                        <a:sym typeface="Mukta SemiBold"/>
                      </a:endParaRPr>
                    </a:p>
                  </a:txBody>
                  <a:tcPr marL="91425" marR="91425" marT="91425" marB="91425" anchor="ctr">
                    <a:lnL w="114300" cap="flat" cmpd="sng">
                      <a:solidFill>
                        <a:srgbClr val="6FB7B8"/>
                      </a:solidFill>
                      <a:prstDash val="solid"/>
                      <a:round/>
                      <a:headEnd type="none" w="sm" len="sm"/>
                      <a:tailEnd type="none" w="sm" len="sm"/>
                    </a:lnL>
                    <a:lnR w="114300" cap="flat" cmpd="sng">
                      <a:solidFill>
                        <a:srgbClr val="6FB7B8"/>
                      </a:solidFill>
                      <a:prstDash val="solid"/>
                      <a:round/>
                      <a:headEnd type="none" w="sm" len="sm"/>
                      <a:tailEnd type="none" w="sm" len="sm"/>
                    </a:lnR>
                    <a:lnT w="114300" cap="flat" cmpd="sng">
                      <a:solidFill>
                        <a:srgbClr val="6FB7B8"/>
                      </a:solidFill>
                      <a:prstDash val="solid"/>
                      <a:round/>
                      <a:headEnd type="none" w="sm" len="sm"/>
                      <a:tailEnd type="none" w="sm" len="sm"/>
                    </a:lnT>
                    <a:lnB w="114300" cap="flat" cmpd="sng">
                      <a:solidFill>
                        <a:schemeClr val="lt1"/>
                      </a:solidFill>
                      <a:prstDash val="solid"/>
                      <a:round/>
                      <a:headEnd type="none" w="sm" len="sm"/>
                      <a:tailEnd type="none" w="sm" len="sm"/>
                    </a:lnB>
                    <a:solidFill>
                      <a:srgbClr val="6FB7B8"/>
                    </a:solidFill>
                  </a:tcPr>
                </a:tc>
                <a:tc>
                  <a:txBody>
                    <a:bodyPr/>
                    <a:lstStyle/>
                    <a:p>
                      <a:pPr marL="0" lvl="0" indent="0" algn="ctr" rtl="0">
                        <a:spcBef>
                          <a:spcPts val="0"/>
                        </a:spcBef>
                        <a:spcAft>
                          <a:spcPts val="0"/>
                        </a:spcAft>
                        <a:buNone/>
                      </a:pPr>
                      <a:r>
                        <a:rPr lang="en-US" sz="4500">
                          <a:solidFill>
                            <a:schemeClr val="lt1"/>
                          </a:solidFill>
                          <a:latin typeface="Mukta SemiBold"/>
                          <a:ea typeface="Mukta SemiBold"/>
                          <a:cs typeface="Mukta SemiBold"/>
                          <a:sym typeface="Mukta SemiBold"/>
                        </a:rPr>
                        <a:t>Underlying Fear</a:t>
                      </a:r>
                      <a:endParaRPr sz="4500">
                        <a:solidFill>
                          <a:schemeClr val="lt1"/>
                        </a:solidFill>
                        <a:latin typeface="Mukta SemiBold"/>
                        <a:ea typeface="Mukta SemiBold"/>
                        <a:cs typeface="Mukta SemiBold"/>
                        <a:sym typeface="Mukta SemiBold"/>
                      </a:endParaRPr>
                    </a:p>
                  </a:txBody>
                  <a:tcPr marL="91425" marR="91425" marT="91425" marB="91425" anchor="ctr">
                    <a:lnL w="114300" cap="flat" cmpd="sng">
                      <a:solidFill>
                        <a:srgbClr val="6FB7B8"/>
                      </a:solidFill>
                      <a:prstDash val="solid"/>
                      <a:round/>
                      <a:headEnd type="none" w="sm" len="sm"/>
                      <a:tailEnd type="none" w="sm" len="sm"/>
                    </a:lnL>
                    <a:lnR w="114300" cap="flat" cmpd="sng">
                      <a:solidFill>
                        <a:srgbClr val="6FB7B8"/>
                      </a:solidFill>
                      <a:prstDash val="solid"/>
                      <a:round/>
                      <a:headEnd type="none" w="sm" len="sm"/>
                      <a:tailEnd type="none" w="sm" len="sm"/>
                    </a:lnR>
                    <a:lnT w="114300" cap="flat" cmpd="sng">
                      <a:solidFill>
                        <a:srgbClr val="6FB7B8"/>
                      </a:solidFill>
                      <a:prstDash val="solid"/>
                      <a:round/>
                      <a:headEnd type="none" w="sm" len="sm"/>
                      <a:tailEnd type="none" w="sm" len="sm"/>
                    </a:lnT>
                    <a:lnB w="114300" cap="flat" cmpd="sng">
                      <a:solidFill>
                        <a:schemeClr val="lt1"/>
                      </a:solidFill>
                      <a:prstDash val="solid"/>
                      <a:round/>
                      <a:headEnd type="none" w="sm" len="sm"/>
                      <a:tailEnd type="none" w="sm" len="sm"/>
                    </a:lnB>
                    <a:solidFill>
                      <a:srgbClr val="6FB7B8"/>
                    </a:solidFill>
                  </a:tcPr>
                </a:tc>
                <a:extLst>
                  <a:ext uri="{0D108BD9-81ED-4DB2-BD59-A6C34878D82A}">
                    <a16:rowId xmlns:a16="http://schemas.microsoft.com/office/drawing/2014/main" val="10000"/>
                  </a:ext>
                </a:extLst>
              </a:tr>
              <a:tr h="1228425">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money”</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We will run out of money and go broke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204100">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helpful board members”</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This is all up to me, I’m all alone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1223150">
                <a:tc>
                  <a:txBody>
                    <a:bodyPr/>
                    <a:lstStyle/>
                    <a:p>
                      <a:pPr marL="0" lvl="0" indent="0" algn="l" rtl="0">
                        <a:spcBef>
                          <a:spcPts val="0"/>
                        </a:spcBef>
                        <a:spcAft>
                          <a:spcPts val="0"/>
                        </a:spcAft>
                        <a:buNone/>
                      </a:pPr>
                      <a:r>
                        <a:rPr lang="en-US" sz="2900">
                          <a:latin typeface="Mukta Medium"/>
                          <a:ea typeface="Mukta Medium"/>
                          <a:cs typeface="Mukta Medium"/>
                          <a:sym typeface="Mukta Medium"/>
                        </a:rPr>
                        <a:t>“I don’t have enough expertise/knowledge”</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I’m a failure or a fake and everyone will find out</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1889900">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connections to funders”</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We are irrelevant and all alone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31" name="Google Shape;331;p45"/>
          <p:cNvSpPr/>
          <p:nvPr/>
        </p:nvSpPr>
        <p:spPr>
          <a:xfrm>
            <a:off x="938650" y="4454875"/>
            <a:ext cx="76803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5"/>
          <p:cNvSpPr/>
          <p:nvPr/>
        </p:nvSpPr>
        <p:spPr>
          <a:xfrm>
            <a:off x="9215350" y="4454875"/>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5"/>
          <p:cNvSpPr/>
          <p:nvPr/>
        </p:nvSpPr>
        <p:spPr>
          <a:xfrm>
            <a:off x="938650" y="5702000"/>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5"/>
          <p:cNvSpPr/>
          <p:nvPr/>
        </p:nvSpPr>
        <p:spPr>
          <a:xfrm>
            <a:off x="9215350" y="5702000"/>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5"/>
          <p:cNvSpPr/>
          <p:nvPr/>
        </p:nvSpPr>
        <p:spPr>
          <a:xfrm>
            <a:off x="938650" y="7219200"/>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5"/>
          <p:cNvSpPr/>
          <p:nvPr/>
        </p:nvSpPr>
        <p:spPr>
          <a:xfrm>
            <a:off x="9215350" y="7128325"/>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0"/>
        <p:cNvGrpSpPr/>
        <p:nvPr/>
      </p:nvGrpSpPr>
      <p:grpSpPr>
        <a:xfrm>
          <a:off x="0" y="0"/>
          <a:ext cx="0" cy="0"/>
          <a:chOff x="0" y="0"/>
          <a:chExt cx="0" cy="0"/>
        </a:xfrm>
      </p:grpSpPr>
      <p:graphicFrame>
        <p:nvGraphicFramePr>
          <p:cNvPr id="341" name="Google Shape;341;p46"/>
          <p:cNvGraphicFramePr/>
          <p:nvPr/>
        </p:nvGraphicFramePr>
        <p:xfrm>
          <a:off x="847675" y="1756500"/>
          <a:ext cx="16592650" cy="6774000"/>
        </p:xfrm>
        <a:graphic>
          <a:graphicData uri="http://schemas.openxmlformats.org/drawingml/2006/table">
            <a:tbl>
              <a:tblPr>
                <a:noFill/>
                <a:tableStyleId>{D1BEEF8E-D72B-4613-99FB-677B4BD37516}</a:tableStyleId>
              </a:tblPr>
              <a:tblGrid>
                <a:gridCol w="8296325">
                  <a:extLst>
                    <a:ext uri="{9D8B030D-6E8A-4147-A177-3AD203B41FA5}">
                      <a16:colId xmlns:a16="http://schemas.microsoft.com/office/drawing/2014/main" val="20000"/>
                    </a:ext>
                  </a:extLst>
                </a:gridCol>
                <a:gridCol w="8296325">
                  <a:extLst>
                    <a:ext uri="{9D8B030D-6E8A-4147-A177-3AD203B41FA5}">
                      <a16:colId xmlns:a16="http://schemas.microsoft.com/office/drawing/2014/main" val="20001"/>
                    </a:ext>
                  </a:extLst>
                </a:gridCol>
              </a:tblGrid>
              <a:tr h="1228425">
                <a:tc>
                  <a:txBody>
                    <a:bodyPr/>
                    <a:lstStyle/>
                    <a:p>
                      <a:pPr marL="0" lvl="0" indent="0" algn="ctr" rtl="0">
                        <a:spcBef>
                          <a:spcPts val="0"/>
                        </a:spcBef>
                        <a:spcAft>
                          <a:spcPts val="0"/>
                        </a:spcAft>
                        <a:buNone/>
                      </a:pPr>
                      <a:r>
                        <a:rPr lang="en-US" sz="4500">
                          <a:solidFill>
                            <a:schemeClr val="lt1"/>
                          </a:solidFill>
                          <a:latin typeface="Mukta SemiBold"/>
                          <a:ea typeface="Mukta SemiBold"/>
                          <a:cs typeface="Mukta SemiBold"/>
                          <a:sym typeface="Mukta SemiBold"/>
                        </a:rPr>
                        <a:t>Scarcity Thought</a:t>
                      </a:r>
                      <a:endParaRPr sz="4500">
                        <a:solidFill>
                          <a:schemeClr val="lt1"/>
                        </a:solidFill>
                        <a:latin typeface="Mukta SemiBold"/>
                        <a:ea typeface="Mukta SemiBold"/>
                        <a:cs typeface="Mukta SemiBold"/>
                        <a:sym typeface="Mukta SemiBold"/>
                      </a:endParaRPr>
                    </a:p>
                  </a:txBody>
                  <a:tcPr marL="91425" marR="91425" marT="91425" marB="91425" anchor="ctr">
                    <a:lnL w="114300" cap="flat" cmpd="sng">
                      <a:solidFill>
                        <a:srgbClr val="6FB7B8"/>
                      </a:solidFill>
                      <a:prstDash val="solid"/>
                      <a:round/>
                      <a:headEnd type="none" w="sm" len="sm"/>
                      <a:tailEnd type="none" w="sm" len="sm"/>
                    </a:lnL>
                    <a:lnR w="114300" cap="flat" cmpd="sng">
                      <a:solidFill>
                        <a:srgbClr val="6FB7B8"/>
                      </a:solidFill>
                      <a:prstDash val="solid"/>
                      <a:round/>
                      <a:headEnd type="none" w="sm" len="sm"/>
                      <a:tailEnd type="none" w="sm" len="sm"/>
                    </a:lnR>
                    <a:lnT w="114300" cap="flat" cmpd="sng">
                      <a:solidFill>
                        <a:srgbClr val="6FB7B8"/>
                      </a:solidFill>
                      <a:prstDash val="solid"/>
                      <a:round/>
                      <a:headEnd type="none" w="sm" len="sm"/>
                      <a:tailEnd type="none" w="sm" len="sm"/>
                    </a:lnT>
                    <a:lnB w="114300" cap="flat" cmpd="sng">
                      <a:solidFill>
                        <a:schemeClr val="lt1"/>
                      </a:solidFill>
                      <a:prstDash val="solid"/>
                      <a:round/>
                      <a:headEnd type="none" w="sm" len="sm"/>
                      <a:tailEnd type="none" w="sm" len="sm"/>
                    </a:lnB>
                    <a:solidFill>
                      <a:srgbClr val="6FB7B8"/>
                    </a:solidFill>
                  </a:tcPr>
                </a:tc>
                <a:tc>
                  <a:txBody>
                    <a:bodyPr/>
                    <a:lstStyle/>
                    <a:p>
                      <a:pPr marL="0" lvl="0" indent="0" algn="ctr" rtl="0">
                        <a:spcBef>
                          <a:spcPts val="0"/>
                        </a:spcBef>
                        <a:spcAft>
                          <a:spcPts val="0"/>
                        </a:spcAft>
                        <a:buNone/>
                      </a:pPr>
                      <a:r>
                        <a:rPr lang="en-US" sz="4500">
                          <a:solidFill>
                            <a:schemeClr val="lt1"/>
                          </a:solidFill>
                          <a:latin typeface="Mukta SemiBold"/>
                          <a:ea typeface="Mukta SemiBold"/>
                          <a:cs typeface="Mukta SemiBold"/>
                          <a:sym typeface="Mukta SemiBold"/>
                        </a:rPr>
                        <a:t>Underlying Fear</a:t>
                      </a:r>
                      <a:endParaRPr sz="4500">
                        <a:solidFill>
                          <a:schemeClr val="lt1"/>
                        </a:solidFill>
                        <a:latin typeface="Mukta SemiBold"/>
                        <a:ea typeface="Mukta SemiBold"/>
                        <a:cs typeface="Mukta SemiBold"/>
                        <a:sym typeface="Mukta SemiBold"/>
                      </a:endParaRPr>
                    </a:p>
                  </a:txBody>
                  <a:tcPr marL="91425" marR="91425" marT="91425" marB="91425" anchor="ctr">
                    <a:lnL w="114300" cap="flat" cmpd="sng">
                      <a:solidFill>
                        <a:srgbClr val="6FB7B8"/>
                      </a:solidFill>
                      <a:prstDash val="solid"/>
                      <a:round/>
                      <a:headEnd type="none" w="sm" len="sm"/>
                      <a:tailEnd type="none" w="sm" len="sm"/>
                    </a:lnL>
                    <a:lnR w="114300" cap="flat" cmpd="sng">
                      <a:solidFill>
                        <a:srgbClr val="6FB7B8"/>
                      </a:solidFill>
                      <a:prstDash val="solid"/>
                      <a:round/>
                      <a:headEnd type="none" w="sm" len="sm"/>
                      <a:tailEnd type="none" w="sm" len="sm"/>
                    </a:lnR>
                    <a:lnT w="114300" cap="flat" cmpd="sng">
                      <a:solidFill>
                        <a:srgbClr val="6FB7B8"/>
                      </a:solidFill>
                      <a:prstDash val="solid"/>
                      <a:round/>
                      <a:headEnd type="none" w="sm" len="sm"/>
                      <a:tailEnd type="none" w="sm" len="sm"/>
                    </a:lnT>
                    <a:lnB w="114300" cap="flat" cmpd="sng">
                      <a:solidFill>
                        <a:schemeClr val="lt1"/>
                      </a:solidFill>
                      <a:prstDash val="solid"/>
                      <a:round/>
                      <a:headEnd type="none" w="sm" len="sm"/>
                      <a:tailEnd type="none" w="sm" len="sm"/>
                    </a:lnB>
                    <a:solidFill>
                      <a:srgbClr val="6FB7B8"/>
                    </a:solidFill>
                  </a:tcPr>
                </a:tc>
                <a:extLst>
                  <a:ext uri="{0D108BD9-81ED-4DB2-BD59-A6C34878D82A}">
                    <a16:rowId xmlns:a16="http://schemas.microsoft.com/office/drawing/2014/main" val="10000"/>
                  </a:ext>
                </a:extLst>
              </a:tr>
              <a:tr h="1228425">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money”</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We will run out of money and go broke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204100">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helpful board members”</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This is all up to me, I’m all alone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1223150">
                <a:tc>
                  <a:txBody>
                    <a:bodyPr/>
                    <a:lstStyle/>
                    <a:p>
                      <a:pPr marL="0" lvl="0" indent="0" algn="l" rtl="0">
                        <a:spcBef>
                          <a:spcPts val="0"/>
                        </a:spcBef>
                        <a:spcAft>
                          <a:spcPts val="0"/>
                        </a:spcAft>
                        <a:buNone/>
                      </a:pPr>
                      <a:r>
                        <a:rPr lang="en-US" sz="2900">
                          <a:latin typeface="Mukta Medium"/>
                          <a:ea typeface="Mukta Medium"/>
                          <a:cs typeface="Mukta Medium"/>
                          <a:sym typeface="Mukta Medium"/>
                        </a:rPr>
                        <a:t>“I don’t have enough expertise/knowledge”</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I’m a failure or a fake and everyone will find out</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1889900">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connections to funders”</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We are irrelevant and all alone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42" name="Google Shape;342;p46"/>
          <p:cNvSpPr/>
          <p:nvPr/>
        </p:nvSpPr>
        <p:spPr>
          <a:xfrm>
            <a:off x="9215350" y="4454875"/>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6"/>
          <p:cNvSpPr/>
          <p:nvPr/>
        </p:nvSpPr>
        <p:spPr>
          <a:xfrm>
            <a:off x="938650" y="5702000"/>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6"/>
          <p:cNvSpPr/>
          <p:nvPr/>
        </p:nvSpPr>
        <p:spPr>
          <a:xfrm>
            <a:off x="9215350" y="5702000"/>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6"/>
          <p:cNvSpPr/>
          <p:nvPr/>
        </p:nvSpPr>
        <p:spPr>
          <a:xfrm>
            <a:off x="938650" y="7219200"/>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6"/>
          <p:cNvSpPr/>
          <p:nvPr/>
        </p:nvSpPr>
        <p:spPr>
          <a:xfrm>
            <a:off x="9215350" y="7128325"/>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0"/>
        <p:cNvGrpSpPr/>
        <p:nvPr/>
      </p:nvGrpSpPr>
      <p:grpSpPr>
        <a:xfrm>
          <a:off x="0" y="0"/>
          <a:ext cx="0" cy="0"/>
          <a:chOff x="0" y="0"/>
          <a:chExt cx="0" cy="0"/>
        </a:xfrm>
      </p:grpSpPr>
      <p:graphicFrame>
        <p:nvGraphicFramePr>
          <p:cNvPr id="351" name="Google Shape;351;p47"/>
          <p:cNvGraphicFramePr/>
          <p:nvPr/>
        </p:nvGraphicFramePr>
        <p:xfrm>
          <a:off x="847675" y="1756500"/>
          <a:ext cx="16592650" cy="6774000"/>
        </p:xfrm>
        <a:graphic>
          <a:graphicData uri="http://schemas.openxmlformats.org/drawingml/2006/table">
            <a:tbl>
              <a:tblPr>
                <a:noFill/>
                <a:tableStyleId>{D1BEEF8E-D72B-4613-99FB-677B4BD37516}</a:tableStyleId>
              </a:tblPr>
              <a:tblGrid>
                <a:gridCol w="8296325">
                  <a:extLst>
                    <a:ext uri="{9D8B030D-6E8A-4147-A177-3AD203B41FA5}">
                      <a16:colId xmlns:a16="http://schemas.microsoft.com/office/drawing/2014/main" val="20000"/>
                    </a:ext>
                  </a:extLst>
                </a:gridCol>
                <a:gridCol w="8296325">
                  <a:extLst>
                    <a:ext uri="{9D8B030D-6E8A-4147-A177-3AD203B41FA5}">
                      <a16:colId xmlns:a16="http://schemas.microsoft.com/office/drawing/2014/main" val="20001"/>
                    </a:ext>
                  </a:extLst>
                </a:gridCol>
              </a:tblGrid>
              <a:tr h="1228425">
                <a:tc>
                  <a:txBody>
                    <a:bodyPr/>
                    <a:lstStyle/>
                    <a:p>
                      <a:pPr marL="0" lvl="0" indent="0" algn="ctr" rtl="0">
                        <a:spcBef>
                          <a:spcPts val="0"/>
                        </a:spcBef>
                        <a:spcAft>
                          <a:spcPts val="0"/>
                        </a:spcAft>
                        <a:buNone/>
                      </a:pPr>
                      <a:r>
                        <a:rPr lang="en-US" sz="4500">
                          <a:solidFill>
                            <a:schemeClr val="lt1"/>
                          </a:solidFill>
                          <a:latin typeface="Mukta SemiBold"/>
                          <a:ea typeface="Mukta SemiBold"/>
                          <a:cs typeface="Mukta SemiBold"/>
                          <a:sym typeface="Mukta SemiBold"/>
                        </a:rPr>
                        <a:t>Scarcity Thought</a:t>
                      </a:r>
                      <a:endParaRPr sz="4500">
                        <a:solidFill>
                          <a:schemeClr val="lt1"/>
                        </a:solidFill>
                        <a:latin typeface="Mukta SemiBold"/>
                        <a:ea typeface="Mukta SemiBold"/>
                        <a:cs typeface="Mukta SemiBold"/>
                        <a:sym typeface="Mukta SemiBold"/>
                      </a:endParaRPr>
                    </a:p>
                  </a:txBody>
                  <a:tcPr marL="91425" marR="91425" marT="91425" marB="91425" anchor="ctr">
                    <a:lnL w="114300" cap="flat" cmpd="sng">
                      <a:solidFill>
                        <a:srgbClr val="6FB7B8"/>
                      </a:solidFill>
                      <a:prstDash val="solid"/>
                      <a:round/>
                      <a:headEnd type="none" w="sm" len="sm"/>
                      <a:tailEnd type="none" w="sm" len="sm"/>
                    </a:lnL>
                    <a:lnR w="114300" cap="flat" cmpd="sng">
                      <a:solidFill>
                        <a:srgbClr val="6FB7B8"/>
                      </a:solidFill>
                      <a:prstDash val="solid"/>
                      <a:round/>
                      <a:headEnd type="none" w="sm" len="sm"/>
                      <a:tailEnd type="none" w="sm" len="sm"/>
                    </a:lnR>
                    <a:lnT w="114300" cap="flat" cmpd="sng">
                      <a:solidFill>
                        <a:srgbClr val="6FB7B8"/>
                      </a:solidFill>
                      <a:prstDash val="solid"/>
                      <a:round/>
                      <a:headEnd type="none" w="sm" len="sm"/>
                      <a:tailEnd type="none" w="sm" len="sm"/>
                    </a:lnT>
                    <a:lnB w="114300" cap="flat" cmpd="sng">
                      <a:solidFill>
                        <a:schemeClr val="lt1"/>
                      </a:solidFill>
                      <a:prstDash val="solid"/>
                      <a:round/>
                      <a:headEnd type="none" w="sm" len="sm"/>
                      <a:tailEnd type="none" w="sm" len="sm"/>
                    </a:lnB>
                    <a:solidFill>
                      <a:srgbClr val="6FB7B8"/>
                    </a:solidFill>
                  </a:tcPr>
                </a:tc>
                <a:tc>
                  <a:txBody>
                    <a:bodyPr/>
                    <a:lstStyle/>
                    <a:p>
                      <a:pPr marL="0" lvl="0" indent="0" algn="ctr" rtl="0">
                        <a:spcBef>
                          <a:spcPts val="0"/>
                        </a:spcBef>
                        <a:spcAft>
                          <a:spcPts val="0"/>
                        </a:spcAft>
                        <a:buNone/>
                      </a:pPr>
                      <a:r>
                        <a:rPr lang="en-US" sz="4500">
                          <a:solidFill>
                            <a:schemeClr val="lt1"/>
                          </a:solidFill>
                          <a:latin typeface="Mukta SemiBold"/>
                          <a:ea typeface="Mukta SemiBold"/>
                          <a:cs typeface="Mukta SemiBold"/>
                          <a:sym typeface="Mukta SemiBold"/>
                        </a:rPr>
                        <a:t>Underlying Fear</a:t>
                      </a:r>
                      <a:endParaRPr sz="4500">
                        <a:solidFill>
                          <a:schemeClr val="lt1"/>
                        </a:solidFill>
                        <a:latin typeface="Mukta SemiBold"/>
                        <a:ea typeface="Mukta SemiBold"/>
                        <a:cs typeface="Mukta SemiBold"/>
                        <a:sym typeface="Mukta SemiBold"/>
                      </a:endParaRPr>
                    </a:p>
                  </a:txBody>
                  <a:tcPr marL="91425" marR="91425" marT="91425" marB="91425" anchor="ctr">
                    <a:lnL w="114300" cap="flat" cmpd="sng">
                      <a:solidFill>
                        <a:srgbClr val="6FB7B8"/>
                      </a:solidFill>
                      <a:prstDash val="solid"/>
                      <a:round/>
                      <a:headEnd type="none" w="sm" len="sm"/>
                      <a:tailEnd type="none" w="sm" len="sm"/>
                    </a:lnL>
                    <a:lnR w="114300" cap="flat" cmpd="sng">
                      <a:solidFill>
                        <a:srgbClr val="6FB7B8"/>
                      </a:solidFill>
                      <a:prstDash val="solid"/>
                      <a:round/>
                      <a:headEnd type="none" w="sm" len="sm"/>
                      <a:tailEnd type="none" w="sm" len="sm"/>
                    </a:lnR>
                    <a:lnT w="114300" cap="flat" cmpd="sng">
                      <a:solidFill>
                        <a:srgbClr val="6FB7B8"/>
                      </a:solidFill>
                      <a:prstDash val="solid"/>
                      <a:round/>
                      <a:headEnd type="none" w="sm" len="sm"/>
                      <a:tailEnd type="none" w="sm" len="sm"/>
                    </a:lnT>
                    <a:lnB w="114300" cap="flat" cmpd="sng">
                      <a:solidFill>
                        <a:schemeClr val="lt1"/>
                      </a:solidFill>
                      <a:prstDash val="solid"/>
                      <a:round/>
                      <a:headEnd type="none" w="sm" len="sm"/>
                      <a:tailEnd type="none" w="sm" len="sm"/>
                    </a:lnB>
                    <a:solidFill>
                      <a:srgbClr val="6FB7B8"/>
                    </a:solidFill>
                  </a:tcPr>
                </a:tc>
                <a:extLst>
                  <a:ext uri="{0D108BD9-81ED-4DB2-BD59-A6C34878D82A}">
                    <a16:rowId xmlns:a16="http://schemas.microsoft.com/office/drawing/2014/main" val="10000"/>
                  </a:ext>
                </a:extLst>
              </a:tr>
              <a:tr h="1228425">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money”</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We will run out of money and go broke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204100">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helpful board members”</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This is all up to me, I’m all alone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1223150">
                <a:tc>
                  <a:txBody>
                    <a:bodyPr/>
                    <a:lstStyle/>
                    <a:p>
                      <a:pPr marL="0" lvl="0" indent="0" algn="l" rtl="0">
                        <a:spcBef>
                          <a:spcPts val="0"/>
                        </a:spcBef>
                        <a:spcAft>
                          <a:spcPts val="0"/>
                        </a:spcAft>
                        <a:buNone/>
                      </a:pPr>
                      <a:r>
                        <a:rPr lang="en-US" sz="2900">
                          <a:latin typeface="Mukta Medium"/>
                          <a:ea typeface="Mukta Medium"/>
                          <a:cs typeface="Mukta Medium"/>
                          <a:sym typeface="Mukta Medium"/>
                        </a:rPr>
                        <a:t>“I don’t have enough expertise/knowledge”</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I’m a failure or a fake and everyone will find out</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1889900">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connections to funders”</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We are irrelevant and all alone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52" name="Google Shape;352;p47"/>
          <p:cNvSpPr/>
          <p:nvPr/>
        </p:nvSpPr>
        <p:spPr>
          <a:xfrm>
            <a:off x="938650" y="5702000"/>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7"/>
          <p:cNvSpPr/>
          <p:nvPr/>
        </p:nvSpPr>
        <p:spPr>
          <a:xfrm>
            <a:off x="9215350" y="5702000"/>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7"/>
          <p:cNvSpPr/>
          <p:nvPr/>
        </p:nvSpPr>
        <p:spPr>
          <a:xfrm>
            <a:off x="938650" y="7219200"/>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7"/>
          <p:cNvSpPr/>
          <p:nvPr/>
        </p:nvSpPr>
        <p:spPr>
          <a:xfrm>
            <a:off x="9215350" y="7128325"/>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9"/>
        <p:cNvGrpSpPr/>
        <p:nvPr/>
      </p:nvGrpSpPr>
      <p:grpSpPr>
        <a:xfrm>
          <a:off x="0" y="0"/>
          <a:ext cx="0" cy="0"/>
          <a:chOff x="0" y="0"/>
          <a:chExt cx="0" cy="0"/>
        </a:xfrm>
      </p:grpSpPr>
      <p:graphicFrame>
        <p:nvGraphicFramePr>
          <p:cNvPr id="360" name="Google Shape;360;p48"/>
          <p:cNvGraphicFramePr/>
          <p:nvPr/>
        </p:nvGraphicFramePr>
        <p:xfrm>
          <a:off x="847675" y="1756500"/>
          <a:ext cx="16592650" cy="6774000"/>
        </p:xfrm>
        <a:graphic>
          <a:graphicData uri="http://schemas.openxmlformats.org/drawingml/2006/table">
            <a:tbl>
              <a:tblPr>
                <a:noFill/>
                <a:tableStyleId>{D1BEEF8E-D72B-4613-99FB-677B4BD37516}</a:tableStyleId>
              </a:tblPr>
              <a:tblGrid>
                <a:gridCol w="8296325">
                  <a:extLst>
                    <a:ext uri="{9D8B030D-6E8A-4147-A177-3AD203B41FA5}">
                      <a16:colId xmlns:a16="http://schemas.microsoft.com/office/drawing/2014/main" val="20000"/>
                    </a:ext>
                  </a:extLst>
                </a:gridCol>
                <a:gridCol w="8296325">
                  <a:extLst>
                    <a:ext uri="{9D8B030D-6E8A-4147-A177-3AD203B41FA5}">
                      <a16:colId xmlns:a16="http://schemas.microsoft.com/office/drawing/2014/main" val="20001"/>
                    </a:ext>
                  </a:extLst>
                </a:gridCol>
              </a:tblGrid>
              <a:tr h="1228425">
                <a:tc>
                  <a:txBody>
                    <a:bodyPr/>
                    <a:lstStyle/>
                    <a:p>
                      <a:pPr marL="0" lvl="0" indent="0" algn="ctr" rtl="0">
                        <a:spcBef>
                          <a:spcPts val="0"/>
                        </a:spcBef>
                        <a:spcAft>
                          <a:spcPts val="0"/>
                        </a:spcAft>
                        <a:buNone/>
                      </a:pPr>
                      <a:r>
                        <a:rPr lang="en-US" sz="4500">
                          <a:solidFill>
                            <a:schemeClr val="lt1"/>
                          </a:solidFill>
                          <a:latin typeface="Mukta SemiBold"/>
                          <a:ea typeface="Mukta SemiBold"/>
                          <a:cs typeface="Mukta SemiBold"/>
                          <a:sym typeface="Mukta SemiBold"/>
                        </a:rPr>
                        <a:t>Scarcity Thought</a:t>
                      </a:r>
                      <a:endParaRPr sz="4500">
                        <a:solidFill>
                          <a:schemeClr val="lt1"/>
                        </a:solidFill>
                        <a:latin typeface="Mukta SemiBold"/>
                        <a:ea typeface="Mukta SemiBold"/>
                        <a:cs typeface="Mukta SemiBold"/>
                        <a:sym typeface="Mukta SemiBold"/>
                      </a:endParaRPr>
                    </a:p>
                  </a:txBody>
                  <a:tcPr marL="91425" marR="91425" marT="91425" marB="91425" anchor="ctr">
                    <a:lnL w="114300" cap="flat" cmpd="sng">
                      <a:solidFill>
                        <a:srgbClr val="6FB7B8"/>
                      </a:solidFill>
                      <a:prstDash val="solid"/>
                      <a:round/>
                      <a:headEnd type="none" w="sm" len="sm"/>
                      <a:tailEnd type="none" w="sm" len="sm"/>
                    </a:lnL>
                    <a:lnR w="114300" cap="flat" cmpd="sng">
                      <a:solidFill>
                        <a:srgbClr val="6FB7B8"/>
                      </a:solidFill>
                      <a:prstDash val="solid"/>
                      <a:round/>
                      <a:headEnd type="none" w="sm" len="sm"/>
                      <a:tailEnd type="none" w="sm" len="sm"/>
                    </a:lnR>
                    <a:lnT w="114300" cap="flat" cmpd="sng">
                      <a:solidFill>
                        <a:srgbClr val="6FB7B8"/>
                      </a:solidFill>
                      <a:prstDash val="solid"/>
                      <a:round/>
                      <a:headEnd type="none" w="sm" len="sm"/>
                      <a:tailEnd type="none" w="sm" len="sm"/>
                    </a:lnT>
                    <a:lnB w="114300" cap="flat" cmpd="sng">
                      <a:solidFill>
                        <a:schemeClr val="lt1"/>
                      </a:solidFill>
                      <a:prstDash val="solid"/>
                      <a:round/>
                      <a:headEnd type="none" w="sm" len="sm"/>
                      <a:tailEnd type="none" w="sm" len="sm"/>
                    </a:lnB>
                    <a:solidFill>
                      <a:srgbClr val="6FB7B8"/>
                    </a:solidFill>
                  </a:tcPr>
                </a:tc>
                <a:tc>
                  <a:txBody>
                    <a:bodyPr/>
                    <a:lstStyle/>
                    <a:p>
                      <a:pPr marL="0" lvl="0" indent="0" algn="ctr" rtl="0">
                        <a:spcBef>
                          <a:spcPts val="0"/>
                        </a:spcBef>
                        <a:spcAft>
                          <a:spcPts val="0"/>
                        </a:spcAft>
                        <a:buNone/>
                      </a:pPr>
                      <a:r>
                        <a:rPr lang="en-US" sz="4500">
                          <a:solidFill>
                            <a:schemeClr val="lt1"/>
                          </a:solidFill>
                          <a:latin typeface="Mukta SemiBold"/>
                          <a:ea typeface="Mukta SemiBold"/>
                          <a:cs typeface="Mukta SemiBold"/>
                          <a:sym typeface="Mukta SemiBold"/>
                        </a:rPr>
                        <a:t>Underlying Fear</a:t>
                      </a:r>
                      <a:endParaRPr sz="4500">
                        <a:solidFill>
                          <a:schemeClr val="lt1"/>
                        </a:solidFill>
                        <a:latin typeface="Mukta SemiBold"/>
                        <a:ea typeface="Mukta SemiBold"/>
                        <a:cs typeface="Mukta SemiBold"/>
                        <a:sym typeface="Mukta SemiBold"/>
                      </a:endParaRPr>
                    </a:p>
                  </a:txBody>
                  <a:tcPr marL="91425" marR="91425" marT="91425" marB="91425" anchor="ctr">
                    <a:lnL w="114300" cap="flat" cmpd="sng">
                      <a:solidFill>
                        <a:srgbClr val="6FB7B8"/>
                      </a:solidFill>
                      <a:prstDash val="solid"/>
                      <a:round/>
                      <a:headEnd type="none" w="sm" len="sm"/>
                      <a:tailEnd type="none" w="sm" len="sm"/>
                    </a:lnL>
                    <a:lnR w="114300" cap="flat" cmpd="sng">
                      <a:solidFill>
                        <a:srgbClr val="6FB7B8"/>
                      </a:solidFill>
                      <a:prstDash val="solid"/>
                      <a:round/>
                      <a:headEnd type="none" w="sm" len="sm"/>
                      <a:tailEnd type="none" w="sm" len="sm"/>
                    </a:lnR>
                    <a:lnT w="114300" cap="flat" cmpd="sng">
                      <a:solidFill>
                        <a:srgbClr val="6FB7B8"/>
                      </a:solidFill>
                      <a:prstDash val="solid"/>
                      <a:round/>
                      <a:headEnd type="none" w="sm" len="sm"/>
                      <a:tailEnd type="none" w="sm" len="sm"/>
                    </a:lnT>
                    <a:lnB w="114300" cap="flat" cmpd="sng">
                      <a:solidFill>
                        <a:schemeClr val="lt1"/>
                      </a:solidFill>
                      <a:prstDash val="solid"/>
                      <a:round/>
                      <a:headEnd type="none" w="sm" len="sm"/>
                      <a:tailEnd type="none" w="sm" len="sm"/>
                    </a:lnB>
                    <a:solidFill>
                      <a:srgbClr val="6FB7B8"/>
                    </a:solidFill>
                  </a:tcPr>
                </a:tc>
                <a:extLst>
                  <a:ext uri="{0D108BD9-81ED-4DB2-BD59-A6C34878D82A}">
                    <a16:rowId xmlns:a16="http://schemas.microsoft.com/office/drawing/2014/main" val="10000"/>
                  </a:ext>
                </a:extLst>
              </a:tr>
              <a:tr h="1228425">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money”</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We will run out of money and go broke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204100">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helpful board members”</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This is all up to me, I’m all alone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1223150">
                <a:tc>
                  <a:txBody>
                    <a:bodyPr/>
                    <a:lstStyle/>
                    <a:p>
                      <a:pPr marL="0" lvl="0" indent="0" algn="l" rtl="0">
                        <a:spcBef>
                          <a:spcPts val="0"/>
                        </a:spcBef>
                        <a:spcAft>
                          <a:spcPts val="0"/>
                        </a:spcAft>
                        <a:buNone/>
                      </a:pPr>
                      <a:r>
                        <a:rPr lang="en-US" sz="2900">
                          <a:latin typeface="Mukta Medium"/>
                          <a:ea typeface="Mukta Medium"/>
                          <a:cs typeface="Mukta Medium"/>
                          <a:sym typeface="Mukta Medium"/>
                        </a:rPr>
                        <a:t>“I don’t have enough expertise/knowledge”</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I’m a failure or a fake and everyone will find out</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1889900">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connections to funders”</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We are irrelevant and all alone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61" name="Google Shape;361;p48"/>
          <p:cNvSpPr/>
          <p:nvPr/>
        </p:nvSpPr>
        <p:spPr>
          <a:xfrm>
            <a:off x="9215350" y="5702000"/>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8"/>
          <p:cNvSpPr/>
          <p:nvPr/>
        </p:nvSpPr>
        <p:spPr>
          <a:xfrm>
            <a:off x="938650" y="7219200"/>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8"/>
          <p:cNvSpPr/>
          <p:nvPr/>
        </p:nvSpPr>
        <p:spPr>
          <a:xfrm>
            <a:off x="9215350" y="7128325"/>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
        <p:cNvGrpSpPr/>
        <p:nvPr/>
      </p:nvGrpSpPr>
      <p:grpSpPr>
        <a:xfrm>
          <a:off x="0" y="0"/>
          <a:ext cx="0" cy="0"/>
          <a:chOff x="0" y="0"/>
          <a:chExt cx="0" cy="0"/>
        </a:xfrm>
      </p:grpSpPr>
      <p:graphicFrame>
        <p:nvGraphicFramePr>
          <p:cNvPr id="368" name="Google Shape;368;p49"/>
          <p:cNvGraphicFramePr/>
          <p:nvPr/>
        </p:nvGraphicFramePr>
        <p:xfrm>
          <a:off x="847675" y="1756500"/>
          <a:ext cx="16592650" cy="6774000"/>
        </p:xfrm>
        <a:graphic>
          <a:graphicData uri="http://schemas.openxmlformats.org/drawingml/2006/table">
            <a:tbl>
              <a:tblPr>
                <a:noFill/>
                <a:tableStyleId>{D1BEEF8E-D72B-4613-99FB-677B4BD37516}</a:tableStyleId>
              </a:tblPr>
              <a:tblGrid>
                <a:gridCol w="8296325">
                  <a:extLst>
                    <a:ext uri="{9D8B030D-6E8A-4147-A177-3AD203B41FA5}">
                      <a16:colId xmlns:a16="http://schemas.microsoft.com/office/drawing/2014/main" val="20000"/>
                    </a:ext>
                  </a:extLst>
                </a:gridCol>
                <a:gridCol w="8296325">
                  <a:extLst>
                    <a:ext uri="{9D8B030D-6E8A-4147-A177-3AD203B41FA5}">
                      <a16:colId xmlns:a16="http://schemas.microsoft.com/office/drawing/2014/main" val="20001"/>
                    </a:ext>
                  </a:extLst>
                </a:gridCol>
              </a:tblGrid>
              <a:tr h="1228425">
                <a:tc>
                  <a:txBody>
                    <a:bodyPr/>
                    <a:lstStyle/>
                    <a:p>
                      <a:pPr marL="0" lvl="0" indent="0" algn="ctr" rtl="0">
                        <a:spcBef>
                          <a:spcPts val="0"/>
                        </a:spcBef>
                        <a:spcAft>
                          <a:spcPts val="0"/>
                        </a:spcAft>
                        <a:buNone/>
                      </a:pPr>
                      <a:r>
                        <a:rPr lang="en-US" sz="4500">
                          <a:solidFill>
                            <a:schemeClr val="lt1"/>
                          </a:solidFill>
                          <a:latin typeface="Mukta SemiBold"/>
                          <a:ea typeface="Mukta SemiBold"/>
                          <a:cs typeface="Mukta SemiBold"/>
                          <a:sym typeface="Mukta SemiBold"/>
                        </a:rPr>
                        <a:t>Scarcity Thought</a:t>
                      </a:r>
                      <a:endParaRPr sz="4500">
                        <a:solidFill>
                          <a:schemeClr val="lt1"/>
                        </a:solidFill>
                        <a:latin typeface="Mukta SemiBold"/>
                        <a:ea typeface="Mukta SemiBold"/>
                        <a:cs typeface="Mukta SemiBold"/>
                        <a:sym typeface="Mukta SemiBold"/>
                      </a:endParaRPr>
                    </a:p>
                  </a:txBody>
                  <a:tcPr marL="91425" marR="91425" marT="91425" marB="91425" anchor="ctr">
                    <a:lnL w="114300" cap="flat" cmpd="sng">
                      <a:solidFill>
                        <a:srgbClr val="6FB7B8"/>
                      </a:solidFill>
                      <a:prstDash val="solid"/>
                      <a:round/>
                      <a:headEnd type="none" w="sm" len="sm"/>
                      <a:tailEnd type="none" w="sm" len="sm"/>
                    </a:lnL>
                    <a:lnR w="114300" cap="flat" cmpd="sng">
                      <a:solidFill>
                        <a:srgbClr val="6FB7B8"/>
                      </a:solidFill>
                      <a:prstDash val="solid"/>
                      <a:round/>
                      <a:headEnd type="none" w="sm" len="sm"/>
                      <a:tailEnd type="none" w="sm" len="sm"/>
                    </a:lnR>
                    <a:lnT w="114300" cap="flat" cmpd="sng">
                      <a:solidFill>
                        <a:srgbClr val="6FB7B8"/>
                      </a:solidFill>
                      <a:prstDash val="solid"/>
                      <a:round/>
                      <a:headEnd type="none" w="sm" len="sm"/>
                      <a:tailEnd type="none" w="sm" len="sm"/>
                    </a:lnT>
                    <a:lnB w="114300" cap="flat" cmpd="sng">
                      <a:solidFill>
                        <a:schemeClr val="lt1"/>
                      </a:solidFill>
                      <a:prstDash val="solid"/>
                      <a:round/>
                      <a:headEnd type="none" w="sm" len="sm"/>
                      <a:tailEnd type="none" w="sm" len="sm"/>
                    </a:lnB>
                    <a:solidFill>
                      <a:srgbClr val="6FB7B8"/>
                    </a:solidFill>
                  </a:tcPr>
                </a:tc>
                <a:tc>
                  <a:txBody>
                    <a:bodyPr/>
                    <a:lstStyle/>
                    <a:p>
                      <a:pPr marL="0" lvl="0" indent="0" algn="ctr" rtl="0">
                        <a:spcBef>
                          <a:spcPts val="0"/>
                        </a:spcBef>
                        <a:spcAft>
                          <a:spcPts val="0"/>
                        </a:spcAft>
                        <a:buNone/>
                      </a:pPr>
                      <a:r>
                        <a:rPr lang="en-US" sz="4500">
                          <a:solidFill>
                            <a:schemeClr val="lt1"/>
                          </a:solidFill>
                          <a:latin typeface="Mukta SemiBold"/>
                          <a:ea typeface="Mukta SemiBold"/>
                          <a:cs typeface="Mukta SemiBold"/>
                          <a:sym typeface="Mukta SemiBold"/>
                        </a:rPr>
                        <a:t>Underlying Fear</a:t>
                      </a:r>
                      <a:endParaRPr sz="4500">
                        <a:solidFill>
                          <a:schemeClr val="lt1"/>
                        </a:solidFill>
                        <a:latin typeface="Mukta SemiBold"/>
                        <a:ea typeface="Mukta SemiBold"/>
                        <a:cs typeface="Mukta SemiBold"/>
                        <a:sym typeface="Mukta SemiBold"/>
                      </a:endParaRPr>
                    </a:p>
                  </a:txBody>
                  <a:tcPr marL="91425" marR="91425" marT="91425" marB="91425" anchor="ctr">
                    <a:lnL w="114300" cap="flat" cmpd="sng">
                      <a:solidFill>
                        <a:srgbClr val="6FB7B8"/>
                      </a:solidFill>
                      <a:prstDash val="solid"/>
                      <a:round/>
                      <a:headEnd type="none" w="sm" len="sm"/>
                      <a:tailEnd type="none" w="sm" len="sm"/>
                    </a:lnL>
                    <a:lnR w="114300" cap="flat" cmpd="sng">
                      <a:solidFill>
                        <a:srgbClr val="6FB7B8"/>
                      </a:solidFill>
                      <a:prstDash val="solid"/>
                      <a:round/>
                      <a:headEnd type="none" w="sm" len="sm"/>
                      <a:tailEnd type="none" w="sm" len="sm"/>
                    </a:lnR>
                    <a:lnT w="114300" cap="flat" cmpd="sng">
                      <a:solidFill>
                        <a:srgbClr val="6FB7B8"/>
                      </a:solidFill>
                      <a:prstDash val="solid"/>
                      <a:round/>
                      <a:headEnd type="none" w="sm" len="sm"/>
                      <a:tailEnd type="none" w="sm" len="sm"/>
                    </a:lnT>
                    <a:lnB w="114300" cap="flat" cmpd="sng">
                      <a:solidFill>
                        <a:schemeClr val="lt1"/>
                      </a:solidFill>
                      <a:prstDash val="solid"/>
                      <a:round/>
                      <a:headEnd type="none" w="sm" len="sm"/>
                      <a:tailEnd type="none" w="sm" len="sm"/>
                    </a:lnB>
                    <a:solidFill>
                      <a:srgbClr val="6FB7B8"/>
                    </a:solidFill>
                  </a:tcPr>
                </a:tc>
                <a:extLst>
                  <a:ext uri="{0D108BD9-81ED-4DB2-BD59-A6C34878D82A}">
                    <a16:rowId xmlns:a16="http://schemas.microsoft.com/office/drawing/2014/main" val="10000"/>
                  </a:ext>
                </a:extLst>
              </a:tr>
              <a:tr h="1228425">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money”</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We will run out of money and go broke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204100">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helpful board members”</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This is all up to me, I’m all alone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1223150">
                <a:tc>
                  <a:txBody>
                    <a:bodyPr/>
                    <a:lstStyle/>
                    <a:p>
                      <a:pPr marL="0" lvl="0" indent="0" algn="l" rtl="0">
                        <a:spcBef>
                          <a:spcPts val="0"/>
                        </a:spcBef>
                        <a:spcAft>
                          <a:spcPts val="0"/>
                        </a:spcAft>
                        <a:buNone/>
                      </a:pPr>
                      <a:r>
                        <a:rPr lang="en-US" sz="2900">
                          <a:latin typeface="Mukta Medium"/>
                          <a:ea typeface="Mukta Medium"/>
                          <a:cs typeface="Mukta Medium"/>
                          <a:sym typeface="Mukta Medium"/>
                        </a:rPr>
                        <a:t>“I don’t have enough expertise/knowledge”</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I’m a failure or a fake and everyone will find out</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1889900">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connections to funders”</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We are irrelevant and all alone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69" name="Google Shape;369;p49"/>
          <p:cNvSpPr/>
          <p:nvPr/>
        </p:nvSpPr>
        <p:spPr>
          <a:xfrm>
            <a:off x="938650" y="7219200"/>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9"/>
          <p:cNvSpPr/>
          <p:nvPr/>
        </p:nvSpPr>
        <p:spPr>
          <a:xfrm>
            <a:off x="9215350" y="7128325"/>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FB7B8"/>
        </a:solidFill>
        <a:effectLst/>
      </p:bgPr>
    </p:bg>
    <p:spTree>
      <p:nvGrpSpPr>
        <p:cNvPr id="1" name="Shape 102"/>
        <p:cNvGrpSpPr/>
        <p:nvPr/>
      </p:nvGrpSpPr>
      <p:grpSpPr>
        <a:xfrm>
          <a:off x="0" y="0"/>
          <a:ext cx="0" cy="0"/>
          <a:chOff x="0" y="0"/>
          <a:chExt cx="0" cy="0"/>
        </a:xfrm>
      </p:grpSpPr>
      <p:sp>
        <p:nvSpPr>
          <p:cNvPr id="103" name="Google Shape;103;p16"/>
          <p:cNvSpPr txBox="1"/>
          <p:nvPr/>
        </p:nvSpPr>
        <p:spPr>
          <a:xfrm>
            <a:off x="851450" y="3306675"/>
            <a:ext cx="16751100" cy="29553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SzPts val="1100"/>
              <a:buFont typeface="Arial"/>
              <a:buNone/>
            </a:pPr>
            <a:r>
              <a:rPr lang="en-US" sz="9600">
                <a:solidFill>
                  <a:schemeClr val="dk1"/>
                </a:solidFill>
                <a:latin typeface="Mukta"/>
                <a:ea typeface="Mukta"/>
                <a:cs typeface="Mukta"/>
                <a:sym typeface="Mukta"/>
              </a:rPr>
              <a:t>What don’t you have enough of? </a:t>
            </a:r>
            <a:endParaRPr sz="9600">
              <a:solidFill>
                <a:schemeClr val="dk1"/>
              </a:solidFill>
              <a:latin typeface="Mukta"/>
              <a:ea typeface="Mukta"/>
              <a:cs typeface="Mukta"/>
              <a:sym typeface="Mukta"/>
            </a:endParaRPr>
          </a:p>
          <a:p>
            <a:pPr marL="0" lvl="0" indent="0" algn="ctr" rtl="0">
              <a:spcBef>
                <a:spcPts val="0"/>
              </a:spcBef>
              <a:spcAft>
                <a:spcPts val="0"/>
              </a:spcAft>
              <a:buClr>
                <a:schemeClr val="dk1"/>
              </a:buClr>
              <a:buSzPts val="1100"/>
              <a:buFont typeface="Arial"/>
              <a:buNone/>
            </a:pPr>
            <a:r>
              <a:rPr lang="en-US" sz="9600">
                <a:solidFill>
                  <a:schemeClr val="dk1"/>
                </a:solidFill>
                <a:latin typeface="Mukta"/>
                <a:ea typeface="Mukta"/>
                <a:cs typeface="Mukta"/>
                <a:sym typeface="Mukta"/>
              </a:rPr>
              <a:t>What do you lack?</a:t>
            </a:r>
            <a:endParaRPr sz="9600">
              <a:solidFill>
                <a:srgbClr val="32260E"/>
              </a:solidFill>
              <a:latin typeface="Mukta"/>
              <a:ea typeface="Mukta"/>
              <a:cs typeface="Mukta"/>
              <a:sym typeface="Mukta"/>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4"/>
        <p:cNvGrpSpPr/>
        <p:nvPr/>
      </p:nvGrpSpPr>
      <p:grpSpPr>
        <a:xfrm>
          <a:off x="0" y="0"/>
          <a:ext cx="0" cy="0"/>
          <a:chOff x="0" y="0"/>
          <a:chExt cx="0" cy="0"/>
        </a:xfrm>
      </p:grpSpPr>
      <p:graphicFrame>
        <p:nvGraphicFramePr>
          <p:cNvPr id="375" name="Google Shape;375;p50"/>
          <p:cNvGraphicFramePr/>
          <p:nvPr/>
        </p:nvGraphicFramePr>
        <p:xfrm>
          <a:off x="847675" y="1756500"/>
          <a:ext cx="16592650" cy="6774000"/>
        </p:xfrm>
        <a:graphic>
          <a:graphicData uri="http://schemas.openxmlformats.org/drawingml/2006/table">
            <a:tbl>
              <a:tblPr>
                <a:noFill/>
                <a:tableStyleId>{D1BEEF8E-D72B-4613-99FB-677B4BD37516}</a:tableStyleId>
              </a:tblPr>
              <a:tblGrid>
                <a:gridCol w="8296325">
                  <a:extLst>
                    <a:ext uri="{9D8B030D-6E8A-4147-A177-3AD203B41FA5}">
                      <a16:colId xmlns:a16="http://schemas.microsoft.com/office/drawing/2014/main" val="20000"/>
                    </a:ext>
                  </a:extLst>
                </a:gridCol>
                <a:gridCol w="8296325">
                  <a:extLst>
                    <a:ext uri="{9D8B030D-6E8A-4147-A177-3AD203B41FA5}">
                      <a16:colId xmlns:a16="http://schemas.microsoft.com/office/drawing/2014/main" val="20001"/>
                    </a:ext>
                  </a:extLst>
                </a:gridCol>
              </a:tblGrid>
              <a:tr h="1228425">
                <a:tc>
                  <a:txBody>
                    <a:bodyPr/>
                    <a:lstStyle/>
                    <a:p>
                      <a:pPr marL="0" lvl="0" indent="0" algn="ctr" rtl="0">
                        <a:spcBef>
                          <a:spcPts val="0"/>
                        </a:spcBef>
                        <a:spcAft>
                          <a:spcPts val="0"/>
                        </a:spcAft>
                        <a:buNone/>
                      </a:pPr>
                      <a:r>
                        <a:rPr lang="en-US" sz="4500">
                          <a:solidFill>
                            <a:schemeClr val="lt1"/>
                          </a:solidFill>
                          <a:latin typeface="Mukta SemiBold"/>
                          <a:ea typeface="Mukta SemiBold"/>
                          <a:cs typeface="Mukta SemiBold"/>
                          <a:sym typeface="Mukta SemiBold"/>
                        </a:rPr>
                        <a:t>Scarcity Thought</a:t>
                      </a:r>
                      <a:endParaRPr sz="4500">
                        <a:solidFill>
                          <a:schemeClr val="lt1"/>
                        </a:solidFill>
                        <a:latin typeface="Mukta SemiBold"/>
                        <a:ea typeface="Mukta SemiBold"/>
                        <a:cs typeface="Mukta SemiBold"/>
                        <a:sym typeface="Mukta SemiBold"/>
                      </a:endParaRPr>
                    </a:p>
                  </a:txBody>
                  <a:tcPr marL="91425" marR="91425" marT="91425" marB="91425" anchor="ctr">
                    <a:lnL w="114300" cap="flat" cmpd="sng">
                      <a:solidFill>
                        <a:srgbClr val="6FB7B8"/>
                      </a:solidFill>
                      <a:prstDash val="solid"/>
                      <a:round/>
                      <a:headEnd type="none" w="sm" len="sm"/>
                      <a:tailEnd type="none" w="sm" len="sm"/>
                    </a:lnL>
                    <a:lnR w="114300" cap="flat" cmpd="sng">
                      <a:solidFill>
                        <a:srgbClr val="6FB7B8"/>
                      </a:solidFill>
                      <a:prstDash val="solid"/>
                      <a:round/>
                      <a:headEnd type="none" w="sm" len="sm"/>
                      <a:tailEnd type="none" w="sm" len="sm"/>
                    </a:lnR>
                    <a:lnT w="114300" cap="flat" cmpd="sng">
                      <a:solidFill>
                        <a:srgbClr val="6FB7B8"/>
                      </a:solidFill>
                      <a:prstDash val="solid"/>
                      <a:round/>
                      <a:headEnd type="none" w="sm" len="sm"/>
                      <a:tailEnd type="none" w="sm" len="sm"/>
                    </a:lnT>
                    <a:lnB w="114300" cap="flat" cmpd="sng">
                      <a:solidFill>
                        <a:schemeClr val="lt1"/>
                      </a:solidFill>
                      <a:prstDash val="solid"/>
                      <a:round/>
                      <a:headEnd type="none" w="sm" len="sm"/>
                      <a:tailEnd type="none" w="sm" len="sm"/>
                    </a:lnB>
                    <a:solidFill>
                      <a:srgbClr val="6FB7B8"/>
                    </a:solidFill>
                  </a:tcPr>
                </a:tc>
                <a:tc>
                  <a:txBody>
                    <a:bodyPr/>
                    <a:lstStyle/>
                    <a:p>
                      <a:pPr marL="0" lvl="0" indent="0" algn="ctr" rtl="0">
                        <a:spcBef>
                          <a:spcPts val="0"/>
                        </a:spcBef>
                        <a:spcAft>
                          <a:spcPts val="0"/>
                        </a:spcAft>
                        <a:buNone/>
                      </a:pPr>
                      <a:r>
                        <a:rPr lang="en-US" sz="4500">
                          <a:solidFill>
                            <a:schemeClr val="lt1"/>
                          </a:solidFill>
                          <a:latin typeface="Mukta SemiBold"/>
                          <a:ea typeface="Mukta SemiBold"/>
                          <a:cs typeface="Mukta SemiBold"/>
                          <a:sym typeface="Mukta SemiBold"/>
                        </a:rPr>
                        <a:t>Underlying Fear</a:t>
                      </a:r>
                      <a:endParaRPr sz="4500">
                        <a:solidFill>
                          <a:schemeClr val="lt1"/>
                        </a:solidFill>
                        <a:latin typeface="Mukta SemiBold"/>
                        <a:ea typeface="Mukta SemiBold"/>
                        <a:cs typeface="Mukta SemiBold"/>
                        <a:sym typeface="Mukta SemiBold"/>
                      </a:endParaRPr>
                    </a:p>
                  </a:txBody>
                  <a:tcPr marL="91425" marR="91425" marT="91425" marB="91425" anchor="ctr">
                    <a:lnL w="114300" cap="flat" cmpd="sng">
                      <a:solidFill>
                        <a:srgbClr val="6FB7B8"/>
                      </a:solidFill>
                      <a:prstDash val="solid"/>
                      <a:round/>
                      <a:headEnd type="none" w="sm" len="sm"/>
                      <a:tailEnd type="none" w="sm" len="sm"/>
                    </a:lnL>
                    <a:lnR w="114300" cap="flat" cmpd="sng">
                      <a:solidFill>
                        <a:srgbClr val="6FB7B8"/>
                      </a:solidFill>
                      <a:prstDash val="solid"/>
                      <a:round/>
                      <a:headEnd type="none" w="sm" len="sm"/>
                      <a:tailEnd type="none" w="sm" len="sm"/>
                    </a:lnR>
                    <a:lnT w="114300" cap="flat" cmpd="sng">
                      <a:solidFill>
                        <a:srgbClr val="6FB7B8"/>
                      </a:solidFill>
                      <a:prstDash val="solid"/>
                      <a:round/>
                      <a:headEnd type="none" w="sm" len="sm"/>
                      <a:tailEnd type="none" w="sm" len="sm"/>
                    </a:lnT>
                    <a:lnB w="114300" cap="flat" cmpd="sng">
                      <a:solidFill>
                        <a:schemeClr val="lt1"/>
                      </a:solidFill>
                      <a:prstDash val="solid"/>
                      <a:round/>
                      <a:headEnd type="none" w="sm" len="sm"/>
                      <a:tailEnd type="none" w="sm" len="sm"/>
                    </a:lnB>
                    <a:solidFill>
                      <a:srgbClr val="6FB7B8"/>
                    </a:solidFill>
                  </a:tcPr>
                </a:tc>
                <a:extLst>
                  <a:ext uri="{0D108BD9-81ED-4DB2-BD59-A6C34878D82A}">
                    <a16:rowId xmlns:a16="http://schemas.microsoft.com/office/drawing/2014/main" val="10000"/>
                  </a:ext>
                </a:extLst>
              </a:tr>
              <a:tr h="1228425">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money”</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We will run out of money and go broke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204100">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helpful board members”</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This is all up to me, I’m all alone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1223150">
                <a:tc>
                  <a:txBody>
                    <a:bodyPr/>
                    <a:lstStyle/>
                    <a:p>
                      <a:pPr marL="0" lvl="0" indent="0" algn="l" rtl="0">
                        <a:spcBef>
                          <a:spcPts val="0"/>
                        </a:spcBef>
                        <a:spcAft>
                          <a:spcPts val="0"/>
                        </a:spcAft>
                        <a:buNone/>
                      </a:pPr>
                      <a:r>
                        <a:rPr lang="en-US" sz="2900">
                          <a:latin typeface="Mukta Medium"/>
                          <a:ea typeface="Mukta Medium"/>
                          <a:cs typeface="Mukta Medium"/>
                          <a:sym typeface="Mukta Medium"/>
                        </a:rPr>
                        <a:t>“I don’t have enough expertise/knowledge”</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I’m a failure or a fake and everyone will find out</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1889900">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connections to funders”</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We are irrelevant and all alone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76" name="Google Shape;376;p50"/>
          <p:cNvSpPr/>
          <p:nvPr/>
        </p:nvSpPr>
        <p:spPr>
          <a:xfrm>
            <a:off x="9215350" y="7128325"/>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0"/>
        <p:cNvGrpSpPr/>
        <p:nvPr/>
      </p:nvGrpSpPr>
      <p:grpSpPr>
        <a:xfrm>
          <a:off x="0" y="0"/>
          <a:ext cx="0" cy="0"/>
          <a:chOff x="0" y="0"/>
          <a:chExt cx="0" cy="0"/>
        </a:xfrm>
      </p:grpSpPr>
      <p:graphicFrame>
        <p:nvGraphicFramePr>
          <p:cNvPr id="381" name="Google Shape;381;p51"/>
          <p:cNvGraphicFramePr/>
          <p:nvPr/>
        </p:nvGraphicFramePr>
        <p:xfrm>
          <a:off x="847675" y="1756500"/>
          <a:ext cx="16592650" cy="6774000"/>
        </p:xfrm>
        <a:graphic>
          <a:graphicData uri="http://schemas.openxmlformats.org/drawingml/2006/table">
            <a:tbl>
              <a:tblPr>
                <a:noFill/>
                <a:tableStyleId>{D1BEEF8E-D72B-4613-99FB-677B4BD37516}</a:tableStyleId>
              </a:tblPr>
              <a:tblGrid>
                <a:gridCol w="8296325">
                  <a:extLst>
                    <a:ext uri="{9D8B030D-6E8A-4147-A177-3AD203B41FA5}">
                      <a16:colId xmlns:a16="http://schemas.microsoft.com/office/drawing/2014/main" val="20000"/>
                    </a:ext>
                  </a:extLst>
                </a:gridCol>
                <a:gridCol w="8296325">
                  <a:extLst>
                    <a:ext uri="{9D8B030D-6E8A-4147-A177-3AD203B41FA5}">
                      <a16:colId xmlns:a16="http://schemas.microsoft.com/office/drawing/2014/main" val="20001"/>
                    </a:ext>
                  </a:extLst>
                </a:gridCol>
              </a:tblGrid>
              <a:tr h="1228425">
                <a:tc>
                  <a:txBody>
                    <a:bodyPr/>
                    <a:lstStyle/>
                    <a:p>
                      <a:pPr marL="0" lvl="0" indent="0" algn="ctr" rtl="0">
                        <a:spcBef>
                          <a:spcPts val="0"/>
                        </a:spcBef>
                        <a:spcAft>
                          <a:spcPts val="0"/>
                        </a:spcAft>
                        <a:buNone/>
                      </a:pPr>
                      <a:r>
                        <a:rPr lang="en-US" sz="4500">
                          <a:solidFill>
                            <a:schemeClr val="lt1"/>
                          </a:solidFill>
                          <a:latin typeface="Mukta SemiBold"/>
                          <a:ea typeface="Mukta SemiBold"/>
                          <a:cs typeface="Mukta SemiBold"/>
                          <a:sym typeface="Mukta SemiBold"/>
                        </a:rPr>
                        <a:t>Scarcity Thought</a:t>
                      </a:r>
                      <a:endParaRPr sz="4500">
                        <a:solidFill>
                          <a:schemeClr val="lt1"/>
                        </a:solidFill>
                        <a:latin typeface="Mukta SemiBold"/>
                        <a:ea typeface="Mukta SemiBold"/>
                        <a:cs typeface="Mukta SemiBold"/>
                        <a:sym typeface="Mukta SemiBold"/>
                      </a:endParaRPr>
                    </a:p>
                  </a:txBody>
                  <a:tcPr marL="91425" marR="91425" marT="91425" marB="91425" anchor="ctr">
                    <a:lnL w="114300" cap="flat" cmpd="sng">
                      <a:solidFill>
                        <a:srgbClr val="6FB7B8"/>
                      </a:solidFill>
                      <a:prstDash val="solid"/>
                      <a:round/>
                      <a:headEnd type="none" w="sm" len="sm"/>
                      <a:tailEnd type="none" w="sm" len="sm"/>
                    </a:lnL>
                    <a:lnR w="114300" cap="flat" cmpd="sng">
                      <a:solidFill>
                        <a:srgbClr val="6FB7B8"/>
                      </a:solidFill>
                      <a:prstDash val="solid"/>
                      <a:round/>
                      <a:headEnd type="none" w="sm" len="sm"/>
                      <a:tailEnd type="none" w="sm" len="sm"/>
                    </a:lnR>
                    <a:lnT w="114300" cap="flat" cmpd="sng">
                      <a:solidFill>
                        <a:srgbClr val="6FB7B8"/>
                      </a:solidFill>
                      <a:prstDash val="solid"/>
                      <a:round/>
                      <a:headEnd type="none" w="sm" len="sm"/>
                      <a:tailEnd type="none" w="sm" len="sm"/>
                    </a:lnT>
                    <a:lnB w="114300" cap="flat" cmpd="sng">
                      <a:solidFill>
                        <a:schemeClr val="lt1"/>
                      </a:solidFill>
                      <a:prstDash val="solid"/>
                      <a:round/>
                      <a:headEnd type="none" w="sm" len="sm"/>
                      <a:tailEnd type="none" w="sm" len="sm"/>
                    </a:lnB>
                    <a:solidFill>
                      <a:srgbClr val="6FB7B8"/>
                    </a:solidFill>
                  </a:tcPr>
                </a:tc>
                <a:tc>
                  <a:txBody>
                    <a:bodyPr/>
                    <a:lstStyle/>
                    <a:p>
                      <a:pPr marL="0" lvl="0" indent="0" algn="ctr" rtl="0">
                        <a:spcBef>
                          <a:spcPts val="0"/>
                        </a:spcBef>
                        <a:spcAft>
                          <a:spcPts val="0"/>
                        </a:spcAft>
                        <a:buNone/>
                      </a:pPr>
                      <a:r>
                        <a:rPr lang="en-US" sz="4500">
                          <a:solidFill>
                            <a:schemeClr val="lt1"/>
                          </a:solidFill>
                          <a:latin typeface="Mukta SemiBold"/>
                          <a:ea typeface="Mukta SemiBold"/>
                          <a:cs typeface="Mukta SemiBold"/>
                          <a:sym typeface="Mukta SemiBold"/>
                        </a:rPr>
                        <a:t>Underlying Fear</a:t>
                      </a:r>
                      <a:endParaRPr sz="4500">
                        <a:solidFill>
                          <a:schemeClr val="lt1"/>
                        </a:solidFill>
                        <a:latin typeface="Mukta SemiBold"/>
                        <a:ea typeface="Mukta SemiBold"/>
                        <a:cs typeface="Mukta SemiBold"/>
                        <a:sym typeface="Mukta SemiBold"/>
                      </a:endParaRPr>
                    </a:p>
                  </a:txBody>
                  <a:tcPr marL="91425" marR="91425" marT="91425" marB="91425" anchor="ctr">
                    <a:lnL w="114300" cap="flat" cmpd="sng">
                      <a:solidFill>
                        <a:srgbClr val="6FB7B8"/>
                      </a:solidFill>
                      <a:prstDash val="solid"/>
                      <a:round/>
                      <a:headEnd type="none" w="sm" len="sm"/>
                      <a:tailEnd type="none" w="sm" len="sm"/>
                    </a:lnL>
                    <a:lnR w="114300" cap="flat" cmpd="sng">
                      <a:solidFill>
                        <a:srgbClr val="6FB7B8"/>
                      </a:solidFill>
                      <a:prstDash val="solid"/>
                      <a:round/>
                      <a:headEnd type="none" w="sm" len="sm"/>
                      <a:tailEnd type="none" w="sm" len="sm"/>
                    </a:lnR>
                    <a:lnT w="114300" cap="flat" cmpd="sng">
                      <a:solidFill>
                        <a:srgbClr val="6FB7B8"/>
                      </a:solidFill>
                      <a:prstDash val="solid"/>
                      <a:round/>
                      <a:headEnd type="none" w="sm" len="sm"/>
                      <a:tailEnd type="none" w="sm" len="sm"/>
                    </a:lnT>
                    <a:lnB w="114300" cap="flat" cmpd="sng">
                      <a:solidFill>
                        <a:schemeClr val="lt1"/>
                      </a:solidFill>
                      <a:prstDash val="solid"/>
                      <a:round/>
                      <a:headEnd type="none" w="sm" len="sm"/>
                      <a:tailEnd type="none" w="sm" len="sm"/>
                    </a:lnB>
                    <a:solidFill>
                      <a:srgbClr val="6FB7B8"/>
                    </a:solidFill>
                  </a:tcPr>
                </a:tc>
                <a:extLst>
                  <a:ext uri="{0D108BD9-81ED-4DB2-BD59-A6C34878D82A}">
                    <a16:rowId xmlns:a16="http://schemas.microsoft.com/office/drawing/2014/main" val="10000"/>
                  </a:ext>
                </a:extLst>
              </a:tr>
              <a:tr h="1228425">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money”</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We will run out of money and go broke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204100">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helpful board members”</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This is all up to me, I’m all alone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1223150">
                <a:tc>
                  <a:txBody>
                    <a:bodyPr/>
                    <a:lstStyle/>
                    <a:p>
                      <a:pPr marL="0" lvl="0" indent="0" algn="l" rtl="0">
                        <a:spcBef>
                          <a:spcPts val="0"/>
                        </a:spcBef>
                        <a:spcAft>
                          <a:spcPts val="0"/>
                        </a:spcAft>
                        <a:buNone/>
                      </a:pPr>
                      <a:r>
                        <a:rPr lang="en-US" sz="2900">
                          <a:latin typeface="Mukta Medium"/>
                          <a:ea typeface="Mukta Medium"/>
                          <a:cs typeface="Mukta Medium"/>
                          <a:sym typeface="Mukta Medium"/>
                        </a:rPr>
                        <a:t>“I don’t have enough expertise/knowledge”</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I’m a failure or a fake and everyone will find out</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1889900">
                <a:tc>
                  <a:txBody>
                    <a:bodyPr/>
                    <a:lstStyle/>
                    <a:p>
                      <a:pPr marL="0" lvl="0" indent="0" algn="l" rtl="0">
                        <a:spcBef>
                          <a:spcPts val="0"/>
                        </a:spcBef>
                        <a:spcAft>
                          <a:spcPts val="0"/>
                        </a:spcAft>
                        <a:buNone/>
                      </a:pPr>
                      <a:r>
                        <a:rPr lang="en-US" sz="2900">
                          <a:latin typeface="Mukta Medium"/>
                          <a:ea typeface="Mukta Medium"/>
                          <a:cs typeface="Mukta Medium"/>
                          <a:sym typeface="Mukta Medium"/>
                        </a:rPr>
                        <a:t>“We don’t have enough connections to funders”</a:t>
                      </a:r>
                      <a:endParaRPr sz="2900">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2900" i="1">
                          <a:latin typeface="Mukta Medium"/>
                          <a:ea typeface="Mukta Medium"/>
                          <a:cs typeface="Mukta Medium"/>
                          <a:sym typeface="Mukta Medium"/>
                        </a:rPr>
                        <a:t>We are irrelevant and all alone</a:t>
                      </a:r>
                      <a:endParaRPr sz="2900" i="1">
                        <a:latin typeface="Mukta Medium"/>
                        <a:ea typeface="Mukta Medium"/>
                        <a:cs typeface="Mukta Medium"/>
                        <a:sym typeface="Mukta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46B55"/>
        </a:solidFill>
        <a:effectLst/>
      </p:bgPr>
    </p:bg>
    <p:spTree>
      <p:nvGrpSpPr>
        <p:cNvPr id="1" name="Shape 392"/>
        <p:cNvGrpSpPr/>
        <p:nvPr/>
      </p:nvGrpSpPr>
      <p:grpSpPr>
        <a:xfrm>
          <a:off x="0" y="0"/>
          <a:ext cx="0" cy="0"/>
          <a:chOff x="0" y="0"/>
          <a:chExt cx="0" cy="0"/>
        </a:xfrm>
      </p:grpSpPr>
      <p:sp>
        <p:nvSpPr>
          <p:cNvPr id="393" name="Google Shape;393;p53"/>
          <p:cNvSpPr txBox="1"/>
          <p:nvPr/>
        </p:nvSpPr>
        <p:spPr>
          <a:xfrm>
            <a:off x="7181850" y="2377450"/>
            <a:ext cx="10820400" cy="600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1100"/>
              <a:buNone/>
            </a:pPr>
            <a:r>
              <a:rPr lang="en-US" sz="7800" dirty="0">
                <a:solidFill>
                  <a:srgbClr val="FBFBF5"/>
                </a:solidFill>
                <a:latin typeface="Mukta"/>
                <a:ea typeface="Mukta"/>
                <a:cs typeface="Mukta"/>
                <a:sym typeface="Mukta"/>
              </a:rPr>
              <a:t>Every underlying fear can ultimately be reduced to </a:t>
            </a:r>
            <a:endParaRPr sz="7800" dirty="0">
              <a:solidFill>
                <a:srgbClr val="FBFBF5"/>
              </a:solidFill>
              <a:latin typeface="Mukta"/>
              <a:ea typeface="Mukta"/>
              <a:cs typeface="Mukta"/>
              <a:sym typeface="Mukta"/>
            </a:endParaRPr>
          </a:p>
          <a:p>
            <a:pPr marL="0" lvl="0" indent="0" algn="ctr" rtl="0">
              <a:spcBef>
                <a:spcPts val="0"/>
              </a:spcBef>
              <a:spcAft>
                <a:spcPts val="0"/>
              </a:spcAft>
              <a:buSzPts val="1100"/>
              <a:buNone/>
            </a:pPr>
            <a:endParaRPr sz="7800" dirty="0">
              <a:solidFill>
                <a:srgbClr val="FBFBF5"/>
              </a:solidFill>
              <a:latin typeface="Mukta"/>
              <a:ea typeface="Mukta"/>
              <a:cs typeface="Mukta"/>
              <a:sym typeface="Mukta"/>
            </a:endParaRPr>
          </a:p>
          <a:p>
            <a:pPr marL="0" lvl="0" indent="0" algn="ctr" rtl="0">
              <a:spcBef>
                <a:spcPts val="0"/>
              </a:spcBef>
              <a:spcAft>
                <a:spcPts val="0"/>
              </a:spcAft>
              <a:buSzPts val="1100"/>
              <a:buNone/>
            </a:pPr>
            <a:r>
              <a:rPr lang="en-US" sz="7800" dirty="0">
                <a:solidFill>
                  <a:srgbClr val="FBFBF5"/>
                </a:solidFill>
                <a:latin typeface="Mukta"/>
                <a:ea typeface="Mukta"/>
                <a:cs typeface="Mukta"/>
                <a:sym typeface="Mukta"/>
              </a:rPr>
              <a:t>“I will die in the woods, naked and alone”</a:t>
            </a:r>
            <a:endParaRPr sz="28000" dirty="0">
              <a:solidFill>
                <a:srgbClr val="FBFBF5"/>
              </a:solidFill>
              <a:latin typeface="Mukta"/>
              <a:ea typeface="Mukta"/>
              <a:cs typeface="Mukta"/>
              <a:sym typeface="Mukta"/>
            </a:endParaRPr>
          </a:p>
        </p:txBody>
      </p:sp>
      <p:pic>
        <p:nvPicPr>
          <p:cNvPr id="394" name="Google Shape;394;p53"/>
          <p:cNvPicPr preferRelativeResize="0"/>
          <p:nvPr/>
        </p:nvPicPr>
        <p:blipFill>
          <a:blip r:embed="rId3">
            <a:alphaModFix/>
          </a:blip>
          <a:stretch>
            <a:fillRect/>
          </a:stretch>
        </p:blipFill>
        <p:spPr>
          <a:xfrm>
            <a:off x="0" y="0"/>
            <a:ext cx="6856330" cy="102870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FB7B8"/>
        </a:solidFill>
        <a:effectLst/>
      </p:bgPr>
    </p:bg>
    <p:spTree>
      <p:nvGrpSpPr>
        <p:cNvPr id="1" name="Shape 398"/>
        <p:cNvGrpSpPr/>
        <p:nvPr/>
      </p:nvGrpSpPr>
      <p:grpSpPr>
        <a:xfrm>
          <a:off x="0" y="0"/>
          <a:ext cx="0" cy="0"/>
          <a:chOff x="0" y="0"/>
          <a:chExt cx="0" cy="0"/>
        </a:xfrm>
      </p:grpSpPr>
      <p:sp>
        <p:nvSpPr>
          <p:cNvPr id="399" name="Google Shape;399;p54"/>
          <p:cNvSpPr txBox="1"/>
          <p:nvPr/>
        </p:nvSpPr>
        <p:spPr>
          <a:xfrm>
            <a:off x="247650" y="2926950"/>
            <a:ext cx="10820400" cy="55413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1100"/>
              <a:buNone/>
            </a:pPr>
            <a:r>
              <a:rPr lang="en-US" sz="7200">
                <a:solidFill>
                  <a:srgbClr val="FBFBF5"/>
                </a:solidFill>
                <a:latin typeface="Mukta"/>
                <a:ea typeface="Mukta"/>
                <a:cs typeface="Mukta"/>
                <a:sym typeface="Mukta"/>
              </a:rPr>
              <a:t>But the truth is... </a:t>
            </a:r>
            <a:endParaRPr sz="7200">
              <a:solidFill>
                <a:srgbClr val="FBFBF5"/>
              </a:solidFill>
              <a:latin typeface="Mukta"/>
              <a:ea typeface="Mukta"/>
              <a:cs typeface="Mukta"/>
              <a:sym typeface="Mukta"/>
            </a:endParaRPr>
          </a:p>
          <a:p>
            <a:pPr marL="0" lvl="0" indent="0" algn="ctr" rtl="0">
              <a:spcBef>
                <a:spcPts val="0"/>
              </a:spcBef>
              <a:spcAft>
                <a:spcPts val="0"/>
              </a:spcAft>
              <a:buSzPts val="1100"/>
              <a:buNone/>
            </a:pPr>
            <a:endParaRPr sz="7200">
              <a:solidFill>
                <a:srgbClr val="FBFBF5"/>
              </a:solidFill>
              <a:latin typeface="Mukta"/>
              <a:ea typeface="Mukta"/>
              <a:cs typeface="Mukta"/>
              <a:sym typeface="Mukta"/>
            </a:endParaRPr>
          </a:p>
          <a:p>
            <a:pPr marL="0" lvl="0" indent="0" algn="ctr" rtl="0">
              <a:spcBef>
                <a:spcPts val="0"/>
              </a:spcBef>
              <a:spcAft>
                <a:spcPts val="0"/>
              </a:spcAft>
              <a:buSzPts val="1100"/>
              <a:buNone/>
            </a:pPr>
            <a:r>
              <a:rPr lang="en-US" sz="7200">
                <a:solidFill>
                  <a:srgbClr val="FBFBF5"/>
                </a:solidFill>
                <a:latin typeface="Mukta"/>
                <a:ea typeface="Mukta"/>
                <a:cs typeface="Mukta"/>
                <a:sym typeface="Mukta"/>
              </a:rPr>
              <a:t>You are surrounded by everything you need, you just have to let it in… </a:t>
            </a:r>
            <a:endParaRPr sz="7200">
              <a:solidFill>
                <a:srgbClr val="FBFBF5"/>
              </a:solidFill>
              <a:latin typeface="Mukta"/>
              <a:ea typeface="Mukta"/>
              <a:cs typeface="Mukta"/>
              <a:sym typeface="Mukta"/>
            </a:endParaRPr>
          </a:p>
        </p:txBody>
      </p:sp>
      <p:pic>
        <p:nvPicPr>
          <p:cNvPr id="400" name="Google Shape;400;p54"/>
          <p:cNvPicPr preferRelativeResize="0"/>
          <p:nvPr/>
        </p:nvPicPr>
        <p:blipFill>
          <a:blip r:embed="rId3">
            <a:alphaModFix/>
          </a:blip>
          <a:stretch>
            <a:fillRect/>
          </a:stretch>
        </p:blipFill>
        <p:spPr>
          <a:xfrm>
            <a:off x="11431675" y="0"/>
            <a:ext cx="6856327" cy="10287002"/>
          </a:xfrm>
          <a:prstGeom prst="rect">
            <a:avLst/>
          </a:prstGeom>
          <a:noFill/>
          <a:ln>
            <a:noFill/>
          </a:ln>
        </p:spPr>
      </p:pic>
      <p:sp>
        <p:nvSpPr>
          <p:cNvPr id="401" name="Google Shape;401;p54"/>
          <p:cNvSpPr/>
          <p:nvPr/>
        </p:nvSpPr>
        <p:spPr>
          <a:xfrm>
            <a:off x="805975" y="5145150"/>
            <a:ext cx="10055400" cy="3581400"/>
          </a:xfrm>
          <a:prstGeom prst="rect">
            <a:avLst/>
          </a:prstGeom>
          <a:solidFill>
            <a:srgbClr val="6F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FB7B8"/>
        </a:solidFill>
        <a:effectLst/>
      </p:bgPr>
    </p:bg>
    <p:spTree>
      <p:nvGrpSpPr>
        <p:cNvPr id="1" name="Shape 405"/>
        <p:cNvGrpSpPr/>
        <p:nvPr/>
      </p:nvGrpSpPr>
      <p:grpSpPr>
        <a:xfrm>
          <a:off x="0" y="0"/>
          <a:ext cx="0" cy="0"/>
          <a:chOff x="0" y="0"/>
          <a:chExt cx="0" cy="0"/>
        </a:xfrm>
      </p:grpSpPr>
      <p:sp>
        <p:nvSpPr>
          <p:cNvPr id="406" name="Google Shape;406;p55"/>
          <p:cNvSpPr txBox="1"/>
          <p:nvPr/>
        </p:nvSpPr>
        <p:spPr>
          <a:xfrm>
            <a:off x="247650" y="2926950"/>
            <a:ext cx="10820400" cy="55413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1100"/>
              <a:buNone/>
            </a:pPr>
            <a:r>
              <a:rPr lang="en-US" sz="7200">
                <a:solidFill>
                  <a:srgbClr val="FBFBF5"/>
                </a:solidFill>
                <a:latin typeface="Mukta"/>
                <a:ea typeface="Mukta"/>
                <a:cs typeface="Mukta"/>
                <a:sym typeface="Mukta"/>
              </a:rPr>
              <a:t>But the truth is... </a:t>
            </a:r>
            <a:endParaRPr sz="7200">
              <a:solidFill>
                <a:srgbClr val="FBFBF5"/>
              </a:solidFill>
              <a:latin typeface="Mukta"/>
              <a:ea typeface="Mukta"/>
              <a:cs typeface="Mukta"/>
              <a:sym typeface="Mukta"/>
            </a:endParaRPr>
          </a:p>
          <a:p>
            <a:pPr marL="0" lvl="0" indent="0" algn="ctr" rtl="0">
              <a:spcBef>
                <a:spcPts val="0"/>
              </a:spcBef>
              <a:spcAft>
                <a:spcPts val="0"/>
              </a:spcAft>
              <a:buSzPts val="1100"/>
              <a:buNone/>
            </a:pPr>
            <a:endParaRPr sz="7200">
              <a:solidFill>
                <a:srgbClr val="FBFBF5"/>
              </a:solidFill>
              <a:latin typeface="Mukta"/>
              <a:ea typeface="Mukta"/>
              <a:cs typeface="Mukta"/>
              <a:sym typeface="Mukta"/>
            </a:endParaRPr>
          </a:p>
          <a:p>
            <a:pPr marL="0" lvl="0" indent="0" algn="ctr" rtl="0">
              <a:spcBef>
                <a:spcPts val="0"/>
              </a:spcBef>
              <a:spcAft>
                <a:spcPts val="0"/>
              </a:spcAft>
              <a:buSzPts val="1100"/>
              <a:buNone/>
            </a:pPr>
            <a:r>
              <a:rPr lang="en-US" sz="7200">
                <a:solidFill>
                  <a:srgbClr val="FBFBF5"/>
                </a:solidFill>
                <a:latin typeface="Mukta"/>
                <a:ea typeface="Mukta"/>
                <a:cs typeface="Mukta"/>
                <a:sym typeface="Mukta"/>
              </a:rPr>
              <a:t>You are surrounded by everything you need, you just have to let it in… </a:t>
            </a:r>
            <a:endParaRPr sz="7200">
              <a:solidFill>
                <a:srgbClr val="FBFBF5"/>
              </a:solidFill>
              <a:latin typeface="Mukta"/>
              <a:ea typeface="Mukta"/>
              <a:cs typeface="Mukta"/>
              <a:sym typeface="Mukta"/>
            </a:endParaRPr>
          </a:p>
        </p:txBody>
      </p:sp>
      <p:pic>
        <p:nvPicPr>
          <p:cNvPr id="407" name="Google Shape;407;p55"/>
          <p:cNvPicPr preferRelativeResize="0"/>
          <p:nvPr/>
        </p:nvPicPr>
        <p:blipFill>
          <a:blip r:embed="rId3">
            <a:alphaModFix/>
          </a:blip>
          <a:stretch>
            <a:fillRect/>
          </a:stretch>
        </p:blipFill>
        <p:spPr>
          <a:xfrm>
            <a:off x="11431675" y="0"/>
            <a:ext cx="6856327" cy="102870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6"/>
          <p:cNvSpPr txBox="1">
            <a:spLocks noGrp="1"/>
          </p:cNvSpPr>
          <p:nvPr>
            <p:ph type="title"/>
          </p:nvPr>
        </p:nvSpPr>
        <p:spPr>
          <a:xfrm>
            <a:off x="1246800" y="1780100"/>
            <a:ext cx="34082400" cy="2290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413" name="Google Shape;413;p56"/>
          <p:cNvSpPr txBox="1">
            <a:spLocks noGrp="1"/>
          </p:cNvSpPr>
          <p:nvPr>
            <p:ph type="body" idx="1"/>
          </p:nvPr>
        </p:nvSpPr>
        <p:spPr>
          <a:xfrm>
            <a:off x="1246800" y="4609900"/>
            <a:ext cx="34082400" cy="136656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a:p>
        </p:txBody>
      </p:sp>
      <p:pic>
        <p:nvPicPr>
          <p:cNvPr id="414" name="Google Shape;414;p5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415" name="Google Shape;415;p56"/>
          <p:cNvSpPr/>
          <p:nvPr/>
        </p:nvSpPr>
        <p:spPr>
          <a:xfrm>
            <a:off x="249900" y="5310100"/>
            <a:ext cx="11265600" cy="3886200"/>
          </a:xfrm>
          <a:prstGeom prst="rect">
            <a:avLst/>
          </a:prstGeom>
          <a:solidFill>
            <a:srgbClr val="FBFBF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7"/>
          <p:cNvSpPr txBox="1">
            <a:spLocks noGrp="1"/>
          </p:cNvSpPr>
          <p:nvPr>
            <p:ph type="title"/>
          </p:nvPr>
        </p:nvSpPr>
        <p:spPr>
          <a:xfrm>
            <a:off x="1246800" y="1780100"/>
            <a:ext cx="34082400" cy="2290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421" name="Google Shape;421;p57"/>
          <p:cNvSpPr txBox="1">
            <a:spLocks noGrp="1"/>
          </p:cNvSpPr>
          <p:nvPr>
            <p:ph type="body" idx="1"/>
          </p:nvPr>
        </p:nvSpPr>
        <p:spPr>
          <a:xfrm>
            <a:off x="1246800" y="4609900"/>
            <a:ext cx="34082400" cy="136656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a:p>
        </p:txBody>
      </p:sp>
      <p:pic>
        <p:nvPicPr>
          <p:cNvPr id="422" name="Google Shape;422;p57"/>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8"/>
          <p:cNvSpPr/>
          <p:nvPr/>
        </p:nvSpPr>
        <p:spPr>
          <a:xfrm>
            <a:off x="0" y="9456200"/>
            <a:ext cx="18288000" cy="1026600"/>
          </a:xfrm>
          <a:prstGeom prst="rect">
            <a:avLst/>
          </a:prstGeom>
          <a:solidFill>
            <a:srgbClr val="E2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8"/>
          <p:cNvSpPr/>
          <p:nvPr/>
        </p:nvSpPr>
        <p:spPr>
          <a:xfrm>
            <a:off x="0" y="0"/>
            <a:ext cx="18288000" cy="1828800"/>
          </a:xfrm>
          <a:prstGeom prst="rect">
            <a:avLst/>
          </a:prstGeom>
          <a:solidFill>
            <a:srgbClr val="E2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9" name="Google Shape;429;p58"/>
          <p:cNvPicPr preferRelativeResize="0"/>
          <p:nvPr/>
        </p:nvPicPr>
        <p:blipFill>
          <a:blip r:embed="rId3">
            <a:alphaModFix/>
          </a:blip>
          <a:stretch>
            <a:fillRect/>
          </a:stretch>
        </p:blipFill>
        <p:spPr>
          <a:xfrm>
            <a:off x="0" y="1828800"/>
            <a:ext cx="9525002" cy="7627399"/>
          </a:xfrm>
          <a:prstGeom prst="rect">
            <a:avLst/>
          </a:prstGeom>
          <a:noFill/>
          <a:ln>
            <a:noFill/>
          </a:ln>
        </p:spPr>
      </p:pic>
      <p:sp>
        <p:nvSpPr>
          <p:cNvPr id="430" name="Google Shape;430;p58"/>
          <p:cNvSpPr txBox="1"/>
          <p:nvPr/>
        </p:nvSpPr>
        <p:spPr>
          <a:xfrm>
            <a:off x="10391275" y="3236875"/>
            <a:ext cx="6948900" cy="2696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1100"/>
              <a:buNone/>
            </a:pPr>
            <a:r>
              <a:rPr lang="en-US" sz="6000">
                <a:solidFill>
                  <a:schemeClr val="dk1"/>
                </a:solidFill>
                <a:latin typeface="Mukta Medium"/>
                <a:ea typeface="Mukta Medium"/>
                <a:cs typeface="Mukta Medium"/>
                <a:sym typeface="Mukta Medium"/>
              </a:rPr>
              <a:t>Take any “lack” and build a bridge</a:t>
            </a:r>
            <a:endParaRPr sz="6000">
              <a:latin typeface="Mukta Medium"/>
              <a:ea typeface="Mukta Medium"/>
              <a:cs typeface="Mukta Medium"/>
              <a:sym typeface="Mukta Medium"/>
            </a:endParaRPr>
          </a:p>
          <a:p>
            <a:pPr marL="0" marR="0" lvl="0" indent="0" algn="l" rtl="0">
              <a:lnSpc>
                <a:spcPct val="189994"/>
              </a:lnSpc>
              <a:spcBef>
                <a:spcPts val="0"/>
              </a:spcBef>
              <a:spcAft>
                <a:spcPts val="0"/>
              </a:spcAft>
              <a:buNone/>
            </a:pPr>
            <a:endParaRPr sz="5517" b="0" i="0" u="none" strike="noStrike" cap="none">
              <a:solidFill>
                <a:srgbClr val="32260E"/>
              </a:solidFill>
              <a:latin typeface="MuktaMahee Bold"/>
              <a:ea typeface="MuktaMahee Bold"/>
              <a:cs typeface="MuktaMahee Bold"/>
              <a:sym typeface="Mukta Mahee"/>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9"/>
          <p:cNvSpPr/>
          <p:nvPr/>
        </p:nvSpPr>
        <p:spPr>
          <a:xfrm>
            <a:off x="0" y="9456200"/>
            <a:ext cx="18288000" cy="1026600"/>
          </a:xfrm>
          <a:prstGeom prst="rect">
            <a:avLst/>
          </a:prstGeom>
          <a:solidFill>
            <a:srgbClr val="E2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9"/>
          <p:cNvSpPr/>
          <p:nvPr/>
        </p:nvSpPr>
        <p:spPr>
          <a:xfrm>
            <a:off x="0" y="0"/>
            <a:ext cx="18288000" cy="1828800"/>
          </a:xfrm>
          <a:prstGeom prst="rect">
            <a:avLst/>
          </a:prstGeom>
          <a:solidFill>
            <a:srgbClr val="E2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7" name="Google Shape;437;p59"/>
          <p:cNvPicPr preferRelativeResize="0"/>
          <p:nvPr/>
        </p:nvPicPr>
        <p:blipFill>
          <a:blip r:embed="rId3">
            <a:alphaModFix/>
          </a:blip>
          <a:stretch>
            <a:fillRect/>
          </a:stretch>
        </p:blipFill>
        <p:spPr>
          <a:xfrm>
            <a:off x="0" y="1828800"/>
            <a:ext cx="9525002" cy="7627399"/>
          </a:xfrm>
          <a:prstGeom prst="rect">
            <a:avLst/>
          </a:prstGeom>
          <a:noFill/>
          <a:ln>
            <a:noFill/>
          </a:ln>
        </p:spPr>
      </p:pic>
      <p:sp>
        <p:nvSpPr>
          <p:cNvPr id="438" name="Google Shape;438;p59"/>
          <p:cNvSpPr txBox="1"/>
          <p:nvPr/>
        </p:nvSpPr>
        <p:spPr>
          <a:xfrm>
            <a:off x="2011809" y="298810"/>
            <a:ext cx="14264400" cy="1231200"/>
          </a:xfrm>
          <a:prstGeom prst="rect">
            <a:avLst/>
          </a:prstGeom>
          <a:noFill/>
          <a:ln>
            <a:noFill/>
          </a:ln>
        </p:spPr>
        <p:txBody>
          <a:bodyPr spcFirstLastPara="1" wrap="square" lIns="0" tIns="0" rIns="0" bIns="0" anchor="t" anchorCtr="0">
            <a:spAutoFit/>
          </a:bodyPr>
          <a:lstStyle/>
          <a:p>
            <a:pPr marL="0" marR="0" lvl="0" indent="0" algn="ctr" rtl="0">
              <a:lnSpc>
                <a:spcPct val="111001"/>
              </a:lnSpc>
              <a:spcBef>
                <a:spcPts val="0"/>
              </a:spcBef>
              <a:spcAft>
                <a:spcPts val="0"/>
              </a:spcAft>
              <a:buNone/>
            </a:pPr>
            <a:r>
              <a:rPr lang="en-US" sz="7999" b="1">
                <a:latin typeface="MuktaMahee Bold"/>
                <a:ea typeface="MuktaMahee Bold"/>
                <a:cs typeface="MuktaMahee Bold"/>
                <a:sym typeface="Mukta Mahee"/>
              </a:rPr>
              <a:t>The Bridge of “Yet”</a:t>
            </a:r>
            <a:endParaRPr sz="7999" b="1">
              <a:latin typeface="MuktaMahee Bold"/>
              <a:ea typeface="MuktaMahee Bold"/>
              <a:cs typeface="MuktaMahee Bold"/>
              <a:sym typeface="Mukta Mahee"/>
            </a:endParaRPr>
          </a:p>
        </p:txBody>
      </p:sp>
      <p:sp>
        <p:nvSpPr>
          <p:cNvPr id="439" name="Google Shape;439;p59"/>
          <p:cNvSpPr txBox="1"/>
          <p:nvPr/>
        </p:nvSpPr>
        <p:spPr>
          <a:xfrm>
            <a:off x="9867900" y="2739400"/>
            <a:ext cx="8248800" cy="4771500"/>
          </a:xfrm>
          <a:prstGeom prst="rect">
            <a:avLst/>
          </a:prstGeom>
          <a:noFill/>
          <a:ln>
            <a:noFill/>
          </a:ln>
        </p:spPr>
        <p:txBody>
          <a:bodyPr spcFirstLastPara="1" wrap="square" lIns="0" tIns="0" rIns="0" bIns="0" anchor="t" anchorCtr="0">
            <a:spAutoFit/>
          </a:bodyPr>
          <a:lstStyle/>
          <a:p>
            <a:pPr marL="0" lvl="0" indent="0" algn="l" rtl="0">
              <a:lnSpc>
                <a:spcPct val="200000"/>
              </a:lnSpc>
              <a:spcBef>
                <a:spcPts val="0"/>
              </a:spcBef>
              <a:spcAft>
                <a:spcPts val="0"/>
              </a:spcAft>
              <a:buSzPts val="1100"/>
              <a:buNone/>
            </a:pPr>
            <a:r>
              <a:rPr lang="en-US" sz="4000" dirty="0">
                <a:latin typeface="Mukta Medium"/>
                <a:ea typeface="Mukta Medium"/>
                <a:cs typeface="Mukta Medium"/>
                <a:sym typeface="Mukta Medium"/>
              </a:rPr>
              <a:t>“I don’t know what I’m doing...Yet”</a:t>
            </a:r>
            <a:endParaRPr sz="4000" dirty="0">
              <a:latin typeface="Mukta Medium"/>
              <a:ea typeface="Mukta Medium"/>
              <a:cs typeface="Mukta Medium"/>
              <a:sym typeface="Mukta Medium"/>
            </a:endParaRPr>
          </a:p>
          <a:p>
            <a:pPr marL="0" lvl="0" indent="0" algn="l" rtl="0">
              <a:lnSpc>
                <a:spcPct val="200000"/>
              </a:lnSpc>
              <a:spcBef>
                <a:spcPts val="1200"/>
              </a:spcBef>
              <a:spcAft>
                <a:spcPts val="0"/>
              </a:spcAft>
              <a:buSzPts val="1100"/>
              <a:buNone/>
            </a:pPr>
            <a:r>
              <a:rPr lang="en-US" sz="4000" dirty="0">
                <a:latin typeface="Mukta Medium"/>
                <a:ea typeface="Mukta Medium"/>
                <a:cs typeface="Mukta Medium"/>
                <a:sym typeface="Mukta Medium"/>
              </a:rPr>
              <a:t>“I don’t have enough energy...Yet”</a:t>
            </a:r>
            <a:endParaRPr sz="4000" dirty="0">
              <a:latin typeface="Mukta Medium"/>
              <a:ea typeface="Mukta Medium"/>
              <a:cs typeface="Mukta Medium"/>
              <a:sym typeface="Mukta Medium"/>
            </a:endParaRPr>
          </a:p>
          <a:p>
            <a:pPr marL="0" lvl="0" indent="0" algn="l" rtl="0">
              <a:lnSpc>
                <a:spcPct val="200000"/>
              </a:lnSpc>
              <a:spcBef>
                <a:spcPts val="1200"/>
              </a:spcBef>
              <a:spcAft>
                <a:spcPts val="0"/>
              </a:spcAft>
              <a:buSzPts val="1100"/>
              <a:buNone/>
            </a:pPr>
            <a:r>
              <a:rPr lang="en-US" sz="4000" dirty="0">
                <a:latin typeface="Mukta Medium"/>
                <a:ea typeface="Mukta Medium"/>
                <a:cs typeface="Mukta Medium"/>
                <a:sym typeface="Mukta Medium"/>
              </a:rPr>
              <a:t>“My board is not helpful...Yet”</a:t>
            </a:r>
            <a:endParaRPr sz="4000" dirty="0">
              <a:latin typeface="Mukta Medium"/>
              <a:ea typeface="Mukta Medium"/>
              <a:cs typeface="Mukta Medium"/>
              <a:sym typeface="Mukta Medium"/>
            </a:endParaRPr>
          </a:p>
          <a:p>
            <a:pPr marL="0" lvl="0" indent="0" algn="l" rtl="0">
              <a:lnSpc>
                <a:spcPct val="200000"/>
              </a:lnSpc>
              <a:spcBef>
                <a:spcPts val="1200"/>
              </a:spcBef>
              <a:spcAft>
                <a:spcPts val="1200"/>
              </a:spcAft>
              <a:buSzPts val="1100"/>
              <a:buNone/>
            </a:pPr>
            <a:r>
              <a:rPr lang="en-US" sz="4000" dirty="0">
                <a:latin typeface="Mukta Medium"/>
                <a:ea typeface="Mukta Medium"/>
                <a:cs typeface="Mukta Medium"/>
                <a:sym typeface="Mukta Medium"/>
              </a:rPr>
              <a:t>“There is not enough money...Yet”</a:t>
            </a:r>
            <a:endParaRPr sz="4000" dirty="0">
              <a:latin typeface="Mukta Medium"/>
              <a:ea typeface="Mukta Medium"/>
              <a:cs typeface="Mukta Medium"/>
              <a:sym typeface="Mukta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FB7B8"/>
        </a:solidFill>
        <a:effectLst/>
      </p:bgPr>
    </p:bg>
    <p:spTree>
      <p:nvGrpSpPr>
        <p:cNvPr id="1" name="Shape 483"/>
        <p:cNvGrpSpPr/>
        <p:nvPr/>
      </p:nvGrpSpPr>
      <p:grpSpPr>
        <a:xfrm>
          <a:off x="0" y="0"/>
          <a:ext cx="0" cy="0"/>
          <a:chOff x="0" y="0"/>
          <a:chExt cx="0" cy="0"/>
        </a:xfrm>
      </p:grpSpPr>
      <p:sp>
        <p:nvSpPr>
          <p:cNvPr id="484" name="Google Shape;484;p64"/>
          <p:cNvSpPr txBox="1"/>
          <p:nvPr/>
        </p:nvSpPr>
        <p:spPr>
          <a:xfrm>
            <a:off x="768450" y="3365700"/>
            <a:ext cx="16751100" cy="4740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1100"/>
              <a:buNone/>
            </a:pPr>
            <a:r>
              <a:rPr lang="en-US" sz="7700">
                <a:solidFill>
                  <a:srgbClr val="FBFBF5"/>
                </a:solidFill>
                <a:latin typeface="Mukta"/>
                <a:ea typeface="Mukta"/>
                <a:cs typeface="Mukta"/>
                <a:sym typeface="Mukta"/>
              </a:rPr>
              <a:t>Once You’ve Built your Bridge of Yet, you can head toward </a:t>
            </a:r>
            <a:endParaRPr sz="7700">
              <a:solidFill>
                <a:srgbClr val="FBFBF5"/>
              </a:solidFill>
              <a:latin typeface="Mukta"/>
              <a:ea typeface="Mukta"/>
              <a:cs typeface="Mukta"/>
              <a:sym typeface="Mukta"/>
            </a:endParaRPr>
          </a:p>
          <a:p>
            <a:pPr marL="0" lvl="0" indent="0" algn="ctr" rtl="0">
              <a:spcBef>
                <a:spcPts val="0"/>
              </a:spcBef>
              <a:spcAft>
                <a:spcPts val="0"/>
              </a:spcAft>
              <a:buSzPts val="1100"/>
              <a:buNone/>
            </a:pPr>
            <a:endParaRPr sz="7700" i="1">
              <a:solidFill>
                <a:srgbClr val="FBFBF5"/>
              </a:solidFill>
              <a:latin typeface="Mukta ExtraBold"/>
              <a:ea typeface="Mukta ExtraBold"/>
              <a:cs typeface="Mukta ExtraBold"/>
              <a:sym typeface="Mukta ExtraBold"/>
            </a:endParaRPr>
          </a:p>
          <a:p>
            <a:pPr marL="0" lvl="0" indent="0" algn="ctr" rtl="0">
              <a:spcBef>
                <a:spcPts val="0"/>
              </a:spcBef>
              <a:spcAft>
                <a:spcPts val="0"/>
              </a:spcAft>
              <a:buSzPts val="1100"/>
              <a:buNone/>
            </a:pPr>
            <a:r>
              <a:rPr lang="en-US" sz="7700" i="1">
                <a:solidFill>
                  <a:srgbClr val="FBFBF5"/>
                </a:solidFill>
                <a:latin typeface="Mukta ExtraBold"/>
                <a:ea typeface="Mukta ExtraBold"/>
                <a:cs typeface="Mukta ExtraBold"/>
                <a:sym typeface="Mukta ExtraBold"/>
              </a:rPr>
              <a:t>The Land of Abundance</a:t>
            </a:r>
            <a:endParaRPr sz="7700">
              <a:solidFill>
                <a:srgbClr val="FBFBF5"/>
              </a:solidFill>
              <a:latin typeface="Mukta ExtraBold"/>
              <a:ea typeface="Mukta ExtraBold"/>
              <a:cs typeface="Mukta ExtraBold"/>
              <a:sym typeface="Mukta ExtraBold"/>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p:nvPr/>
        </p:nvSpPr>
        <p:spPr>
          <a:xfrm>
            <a:off x="0" y="0"/>
            <a:ext cx="18288000" cy="2016300"/>
          </a:xfrm>
          <a:prstGeom prst="rect">
            <a:avLst/>
          </a:prstGeom>
          <a:solidFill>
            <a:srgbClr val="6F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txBox="1"/>
          <p:nvPr/>
        </p:nvSpPr>
        <p:spPr>
          <a:xfrm>
            <a:off x="2011809" y="392560"/>
            <a:ext cx="14264400" cy="1231200"/>
          </a:xfrm>
          <a:prstGeom prst="rect">
            <a:avLst/>
          </a:prstGeom>
          <a:noFill/>
          <a:ln>
            <a:noFill/>
          </a:ln>
        </p:spPr>
        <p:txBody>
          <a:bodyPr spcFirstLastPara="1" wrap="square" lIns="0" tIns="0" rIns="0" bIns="0" anchor="t" anchorCtr="0">
            <a:spAutoFit/>
          </a:bodyPr>
          <a:lstStyle/>
          <a:p>
            <a:pPr marL="0" marR="0" lvl="0" indent="0" algn="ctr" rtl="0">
              <a:lnSpc>
                <a:spcPct val="111001"/>
              </a:lnSpc>
              <a:spcBef>
                <a:spcPts val="0"/>
              </a:spcBef>
              <a:spcAft>
                <a:spcPts val="0"/>
              </a:spcAft>
              <a:buNone/>
            </a:pPr>
            <a:r>
              <a:rPr lang="en-US" sz="7999" b="1">
                <a:latin typeface="MuktaMahee Bold"/>
                <a:ea typeface="MuktaMahee Bold"/>
                <a:cs typeface="MuktaMahee Bold"/>
                <a:sym typeface="Mukta Mahee"/>
              </a:rPr>
              <a:t>What is Scarcity Thinking?</a:t>
            </a:r>
            <a:endParaRPr/>
          </a:p>
        </p:txBody>
      </p:sp>
      <p:sp>
        <p:nvSpPr>
          <p:cNvPr id="110" name="Google Shape;110;p17"/>
          <p:cNvSpPr txBox="1"/>
          <p:nvPr/>
        </p:nvSpPr>
        <p:spPr>
          <a:xfrm>
            <a:off x="9192254" y="3742350"/>
            <a:ext cx="8115300" cy="28023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5517">
                <a:solidFill>
                  <a:srgbClr val="32260E"/>
                </a:solidFill>
                <a:latin typeface="MuktaMahee Bold"/>
                <a:ea typeface="MuktaMahee Bold"/>
                <a:cs typeface="MuktaMahee Bold"/>
                <a:sym typeface="Mukta Mahee"/>
              </a:rPr>
              <a:t>The belief that there is not, and never will be, enough</a:t>
            </a:r>
            <a:endParaRPr/>
          </a:p>
          <a:p>
            <a:pPr marL="0" marR="0" lvl="0" indent="0" algn="l" rtl="0">
              <a:lnSpc>
                <a:spcPct val="189994"/>
              </a:lnSpc>
              <a:spcBef>
                <a:spcPts val="0"/>
              </a:spcBef>
              <a:spcAft>
                <a:spcPts val="0"/>
              </a:spcAft>
              <a:buNone/>
            </a:pPr>
            <a:endParaRPr sz="5517" b="0" i="0" u="none" strike="noStrike" cap="none">
              <a:solidFill>
                <a:srgbClr val="32260E"/>
              </a:solidFill>
              <a:latin typeface="MuktaMahee Bold"/>
              <a:ea typeface="MuktaMahee Bold"/>
              <a:cs typeface="MuktaMahee Bold"/>
              <a:sym typeface="Mukta Mahee"/>
            </a:endParaRPr>
          </a:p>
        </p:txBody>
      </p:sp>
      <p:pic>
        <p:nvPicPr>
          <p:cNvPr id="111" name="Google Shape;111;p17"/>
          <p:cNvPicPr preferRelativeResize="0"/>
          <p:nvPr/>
        </p:nvPicPr>
        <p:blipFill rotWithShape="1">
          <a:blip r:embed="rId3">
            <a:alphaModFix/>
          </a:blip>
          <a:srcRect t="1623" r="1681"/>
          <a:stretch/>
        </p:blipFill>
        <p:spPr>
          <a:xfrm>
            <a:off x="882225" y="2016300"/>
            <a:ext cx="7617261" cy="7439900"/>
          </a:xfrm>
          <a:prstGeom prst="rect">
            <a:avLst/>
          </a:prstGeom>
          <a:noFill/>
          <a:ln>
            <a:noFill/>
          </a:ln>
        </p:spPr>
      </p:pic>
      <p:sp>
        <p:nvSpPr>
          <p:cNvPr id="112" name="Google Shape;112;p17"/>
          <p:cNvSpPr/>
          <p:nvPr/>
        </p:nvSpPr>
        <p:spPr>
          <a:xfrm>
            <a:off x="0" y="9456200"/>
            <a:ext cx="18288000" cy="10266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5"/>
          <p:cNvSpPr/>
          <p:nvPr/>
        </p:nvSpPr>
        <p:spPr>
          <a:xfrm>
            <a:off x="0" y="0"/>
            <a:ext cx="18288000" cy="1256400"/>
          </a:xfrm>
          <a:prstGeom prst="rect">
            <a:avLst/>
          </a:prstGeom>
          <a:solidFill>
            <a:srgbClr val="6F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5"/>
          <p:cNvSpPr/>
          <p:nvPr/>
        </p:nvSpPr>
        <p:spPr>
          <a:xfrm>
            <a:off x="0" y="9456200"/>
            <a:ext cx="18288000" cy="10266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5"/>
          <p:cNvSpPr txBox="1"/>
          <p:nvPr/>
        </p:nvSpPr>
        <p:spPr>
          <a:xfrm>
            <a:off x="768450" y="2188200"/>
            <a:ext cx="16751100" cy="29553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1100"/>
              <a:buNone/>
            </a:pPr>
            <a:r>
              <a:rPr lang="en-US" sz="9600">
                <a:solidFill>
                  <a:schemeClr val="dk1"/>
                </a:solidFill>
                <a:latin typeface="Mukta"/>
                <a:ea typeface="Mukta"/>
                <a:cs typeface="Mukta"/>
                <a:sym typeface="Mukta"/>
              </a:rPr>
              <a:t>“We don’t have                     ”</a:t>
            </a:r>
            <a:endParaRPr sz="9600">
              <a:solidFill>
                <a:schemeClr val="dk1"/>
              </a:solidFill>
              <a:latin typeface="Mukta"/>
              <a:ea typeface="Mukta"/>
              <a:cs typeface="Mukta"/>
              <a:sym typeface="Mukta"/>
            </a:endParaRPr>
          </a:p>
          <a:p>
            <a:pPr marL="0" lvl="0" indent="0" algn="ctr" rtl="0">
              <a:spcBef>
                <a:spcPts val="0"/>
              </a:spcBef>
              <a:spcAft>
                <a:spcPts val="0"/>
              </a:spcAft>
              <a:buSzPts val="1100"/>
              <a:buNone/>
            </a:pPr>
            <a:endParaRPr sz="9600">
              <a:solidFill>
                <a:schemeClr val="dk1"/>
              </a:solidFill>
              <a:latin typeface="Mukta"/>
              <a:ea typeface="Mukta"/>
              <a:cs typeface="Mukta"/>
              <a:sym typeface="Mukta"/>
            </a:endParaRPr>
          </a:p>
        </p:txBody>
      </p:sp>
      <p:cxnSp>
        <p:nvCxnSpPr>
          <p:cNvPr id="492" name="Google Shape;492;p65"/>
          <p:cNvCxnSpPr/>
          <p:nvPr/>
        </p:nvCxnSpPr>
        <p:spPr>
          <a:xfrm>
            <a:off x="10547650" y="3429000"/>
            <a:ext cx="4431000" cy="0"/>
          </a:xfrm>
          <a:prstGeom prst="straightConnector1">
            <a:avLst/>
          </a:prstGeom>
          <a:noFill/>
          <a:ln w="76200" cap="flat" cmpd="sng">
            <a:solidFill>
              <a:schemeClr val="dk1"/>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6"/>
          <p:cNvSpPr/>
          <p:nvPr/>
        </p:nvSpPr>
        <p:spPr>
          <a:xfrm>
            <a:off x="0" y="0"/>
            <a:ext cx="18288000" cy="1256400"/>
          </a:xfrm>
          <a:prstGeom prst="rect">
            <a:avLst/>
          </a:prstGeom>
          <a:solidFill>
            <a:srgbClr val="6F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6"/>
          <p:cNvSpPr/>
          <p:nvPr/>
        </p:nvSpPr>
        <p:spPr>
          <a:xfrm>
            <a:off x="0" y="9456200"/>
            <a:ext cx="18288000" cy="10266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6"/>
          <p:cNvSpPr txBox="1"/>
          <p:nvPr/>
        </p:nvSpPr>
        <p:spPr>
          <a:xfrm>
            <a:off x="768450" y="2188200"/>
            <a:ext cx="16751100" cy="5910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1100"/>
              <a:buNone/>
            </a:pPr>
            <a:r>
              <a:rPr lang="en-US" sz="9600" strike="sngStrike">
                <a:solidFill>
                  <a:schemeClr val="dk1"/>
                </a:solidFill>
                <a:latin typeface="Mukta"/>
                <a:ea typeface="Mukta"/>
                <a:cs typeface="Mukta"/>
                <a:sym typeface="Mukta"/>
              </a:rPr>
              <a:t>“We don’t have                     ”</a:t>
            </a:r>
            <a:br>
              <a:rPr lang="en-US" sz="9600">
                <a:solidFill>
                  <a:schemeClr val="dk1"/>
                </a:solidFill>
                <a:latin typeface="Mukta"/>
                <a:ea typeface="Mukta"/>
                <a:cs typeface="Mukta"/>
                <a:sym typeface="Mukta"/>
              </a:rPr>
            </a:br>
            <a:endParaRPr sz="9600">
              <a:solidFill>
                <a:schemeClr val="dk1"/>
              </a:solidFill>
              <a:latin typeface="Mukta"/>
              <a:ea typeface="Mukta"/>
              <a:cs typeface="Mukta"/>
              <a:sym typeface="Mukta"/>
            </a:endParaRPr>
          </a:p>
          <a:p>
            <a:pPr marL="0" lvl="0" indent="0" algn="ctr" rtl="0">
              <a:spcBef>
                <a:spcPts val="0"/>
              </a:spcBef>
              <a:spcAft>
                <a:spcPts val="0"/>
              </a:spcAft>
              <a:buSzPts val="1100"/>
              <a:buNone/>
            </a:pPr>
            <a:r>
              <a:rPr lang="en-US" sz="9600">
                <a:solidFill>
                  <a:schemeClr val="dk1"/>
                </a:solidFill>
                <a:latin typeface="Mukta"/>
                <a:ea typeface="Mukta"/>
                <a:cs typeface="Mukta"/>
                <a:sym typeface="Mukta"/>
              </a:rPr>
              <a:t>“We don’t have                yet…</a:t>
            </a:r>
            <a:br>
              <a:rPr lang="en-US" sz="9600">
                <a:solidFill>
                  <a:schemeClr val="dk1"/>
                </a:solidFill>
                <a:latin typeface="Mukta"/>
                <a:ea typeface="Mukta"/>
                <a:cs typeface="Mukta"/>
                <a:sym typeface="Mukta"/>
              </a:rPr>
            </a:br>
            <a:r>
              <a:rPr lang="en-US" sz="9600">
                <a:solidFill>
                  <a:schemeClr val="dk1"/>
                </a:solidFill>
                <a:latin typeface="Mukta"/>
                <a:ea typeface="Mukta"/>
                <a:cs typeface="Mukta"/>
                <a:sym typeface="Mukta"/>
              </a:rPr>
              <a:t>but if we do X we can attract it.”</a:t>
            </a:r>
            <a:endParaRPr sz="9600">
              <a:solidFill>
                <a:schemeClr val="dk1"/>
              </a:solidFill>
              <a:latin typeface="Mukta"/>
              <a:ea typeface="Mukta"/>
              <a:cs typeface="Mukta"/>
              <a:sym typeface="Mukta"/>
            </a:endParaRPr>
          </a:p>
        </p:txBody>
      </p:sp>
      <p:cxnSp>
        <p:nvCxnSpPr>
          <p:cNvPr id="500" name="Google Shape;500;p66"/>
          <p:cNvCxnSpPr/>
          <p:nvPr/>
        </p:nvCxnSpPr>
        <p:spPr>
          <a:xfrm>
            <a:off x="10547650" y="3429000"/>
            <a:ext cx="4431000" cy="0"/>
          </a:xfrm>
          <a:prstGeom prst="straightConnector1">
            <a:avLst/>
          </a:prstGeom>
          <a:noFill/>
          <a:ln w="76200" cap="flat" cmpd="sng">
            <a:solidFill>
              <a:schemeClr val="dk1"/>
            </a:solidFill>
            <a:prstDash val="solid"/>
            <a:round/>
            <a:headEnd type="none" w="med" len="med"/>
            <a:tailEnd type="none" w="med" len="med"/>
          </a:ln>
        </p:spPr>
      </p:cxnSp>
      <p:cxnSp>
        <p:nvCxnSpPr>
          <p:cNvPr id="501" name="Google Shape;501;p66"/>
          <p:cNvCxnSpPr/>
          <p:nvPr/>
        </p:nvCxnSpPr>
        <p:spPr>
          <a:xfrm>
            <a:off x="10063925" y="6414400"/>
            <a:ext cx="3473100" cy="6300"/>
          </a:xfrm>
          <a:prstGeom prst="straightConnector1">
            <a:avLst/>
          </a:prstGeom>
          <a:noFill/>
          <a:ln w="76200" cap="flat" cmpd="sng">
            <a:solidFill>
              <a:schemeClr val="dk1"/>
            </a:solidFill>
            <a:prstDash val="solid"/>
            <a:round/>
            <a:headEnd type="none" w="med" len="med"/>
            <a:tailEnd type="none" w="med" len="med"/>
          </a:ln>
        </p:spPr>
      </p:cxnSp>
      <p:sp>
        <p:nvSpPr>
          <p:cNvPr id="502" name="Google Shape;502;p66"/>
          <p:cNvSpPr/>
          <p:nvPr/>
        </p:nvSpPr>
        <p:spPr>
          <a:xfrm>
            <a:off x="768450" y="5004500"/>
            <a:ext cx="16751100" cy="326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7"/>
          <p:cNvSpPr/>
          <p:nvPr/>
        </p:nvSpPr>
        <p:spPr>
          <a:xfrm>
            <a:off x="0" y="0"/>
            <a:ext cx="18288000" cy="1256400"/>
          </a:xfrm>
          <a:prstGeom prst="rect">
            <a:avLst/>
          </a:prstGeom>
          <a:solidFill>
            <a:srgbClr val="6F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7"/>
          <p:cNvSpPr/>
          <p:nvPr/>
        </p:nvSpPr>
        <p:spPr>
          <a:xfrm>
            <a:off x="0" y="9456200"/>
            <a:ext cx="18288000" cy="10266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7"/>
          <p:cNvSpPr txBox="1"/>
          <p:nvPr/>
        </p:nvSpPr>
        <p:spPr>
          <a:xfrm>
            <a:off x="768450" y="2188200"/>
            <a:ext cx="16751100" cy="5910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1100"/>
              <a:buNone/>
            </a:pPr>
            <a:r>
              <a:rPr lang="en-US" sz="9600" strike="sngStrike">
                <a:solidFill>
                  <a:schemeClr val="dk1"/>
                </a:solidFill>
                <a:latin typeface="Mukta"/>
                <a:ea typeface="Mukta"/>
                <a:cs typeface="Mukta"/>
                <a:sym typeface="Mukta"/>
              </a:rPr>
              <a:t>“We don’t have                     ”</a:t>
            </a:r>
            <a:br>
              <a:rPr lang="en-US" sz="9600">
                <a:solidFill>
                  <a:schemeClr val="dk1"/>
                </a:solidFill>
                <a:latin typeface="Mukta"/>
                <a:ea typeface="Mukta"/>
                <a:cs typeface="Mukta"/>
                <a:sym typeface="Mukta"/>
              </a:rPr>
            </a:br>
            <a:endParaRPr sz="9600">
              <a:solidFill>
                <a:schemeClr val="dk1"/>
              </a:solidFill>
              <a:latin typeface="Mukta"/>
              <a:ea typeface="Mukta"/>
              <a:cs typeface="Mukta"/>
              <a:sym typeface="Mukta"/>
            </a:endParaRPr>
          </a:p>
          <a:p>
            <a:pPr marL="0" lvl="0" indent="0" algn="ctr" rtl="0">
              <a:spcBef>
                <a:spcPts val="0"/>
              </a:spcBef>
              <a:spcAft>
                <a:spcPts val="0"/>
              </a:spcAft>
              <a:buSzPts val="1100"/>
              <a:buNone/>
            </a:pPr>
            <a:r>
              <a:rPr lang="en-US" sz="9600">
                <a:solidFill>
                  <a:schemeClr val="dk1"/>
                </a:solidFill>
                <a:latin typeface="Mukta"/>
                <a:ea typeface="Mukta"/>
                <a:cs typeface="Mukta"/>
                <a:sym typeface="Mukta"/>
              </a:rPr>
              <a:t>“We don’t have                yet…</a:t>
            </a:r>
            <a:br>
              <a:rPr lang="en-US" sz="9600">
                <a:solidFill>
                  <a:schemeClr val="dk1"/>
                </a:solidFill>
                <a:latin typeface="Mukta"/>
                <a:ea typeface="Mukta"/>
                <a:cs typeface="Mukta"/>
                <a:sym typeface="Mukta"/>
              </a:rPr>
            </a:br>
            <a:r>
              <a:rPr lang="en-US" sz="9600">
                <a:solidFill>
                  <a:schemeClr val="dk1"/>
                </a:solidFill>
                <a:latin typeface="Mukta"/>
                <a:ea typeface="Mukta"/>
                <a:cs typeface="Mukta"/>
                <a:sym typeface="Mukta"/>
              </a:rPr>
              <a:t>but if we do X we can attract it.”</a:t>
            </a:r>
            <a:endParaRPr sz="9600">
              <a:solidFill>
                <a:schemeClr val="dk1"/>
              </a:solidFill>
              <a:latin typeface="Mukta"/>
              <a:ea typeface="Mukta"/>
              <a:cs typeface="Mukta"/>
              <a:sym typeface="Mukta"/>
            </a:endParaRPr>
          </a:p>
        </p:txBody>
      </p:sp>
      <p:cxnSp>
        <p:nvCxnSpPr>
          <p:cNvPr id="510" name="Google Shape;510;p67"/>
          <p:cNvCxnSpPr/>
          <p:nvPr/>
        </p:nvCxnSpPr>
        <p:spPr>
          <a:xfrm>
            <a:off x="10547650" y="3429000"/>
            <a:ext cx="4431000" cy="0"/>
          </a:xfrm>
          <a:prstGeom prst="straightConnector1">
            <a:avLst/>
          </a:prstGeom>
          <a:noFill/>
          <a:ln w="76200" cap="flat" cmpd="sng">
            <a:solidFill>
              <a:schemeClr val="dk1"/>
            </a:solidFill>
            <a:prstDash val="solid"/>
            <a:round/>
            <a:headEnd type="none" w="med" len="med"/>
            <a:tailEnd type="none" w="med" len="med"/>
          </a:ln>
        </p:spPr>
      </p:cxnSp>
      <p:cxnSp>
        <p:nvCxnSpPr>
          <p:cNvPr id="511" name="Google Shape;511;p67"/>
          <p:cNvCxnSpPr/>
          <p:nvPr/>
        </p:nvCxnSpPr>
        <p:spPr>
          <a:xfrm>
            <a:off x="10063925" y="6414400"/>
            <a:ext cx="3473100" cy="6300"/>
          </a:xfrm>
          <a:prstGeom prst="straightConnector1">
            <a:avLst/>
          </a:prstGeom>
          <a:noFill/>
          <a:ln w="76200" cap="flat" cmpd="sng">
            <a:solidFill>
              <a:schemeClr val="dk1"/>
            </a:solidFill>
            <a:prstDash val="solid"/>
            <a:round/>
            <a:headEnd type="none" w="med" len="med"/>
            <a:tailEnd type="non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8"/>
          <p:cNvSpPr/>
          <p:nvPr/>
        </p:nvSpPr>
        <p:spPr>
          <a:xfrm>
            <a:off x="0" y="0"/>
            <a:ext cx="18288000" cy="1485900"/>
          </a:xfrm>
          <a:prstGeom prst="rect">
            <a:avLst/>
          </a:prstGeom>
          <a:solidFill>
            <a:srgbClr val="E2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8"/>
          <p:cNvSpPr/>
          <p:nvPr/>
        </p:nvSpPr>
        <p:spPr>
          <a:xfrm>
            <a:off x="0" y="9456200"/>
            <a:ext cx="18288000" cy="1026600"/>
          </a:xfrm>
          <a:prstGeom prst="rect">
            <a:avLst/>
          </a:prstGeom>
          <a:solidFill>
            <a:srgbClr val="6F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8"/>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chemeClr val="dk1"/>
                </a:solidFill>
                <a:latin typeface="MuktaMahee Bold"/>
                <a:ea typeface="MuktaMahee Bold"/>
                <a:cs typeface="MuktaMahee Bold"/>
                <a:sym typeface="Mukta Mahee"/>
              </a:rPr>
              <a:t>Creating a Bridge to Abundance</a:t>
            </a:r>
            <a:endParaRPr>
              <a:solidFill>
                <a:schemeClr val="dk1"/>
              </a:solidFill>
            </a:endParaRPr>
          </a:p>
        </p:txBody>
      </p:sp>
      <p:sp>
        <p:nvSpPr>
          <p:cNvPr id="519" name="Google Shape;519;p68"/>
          <p:cNvSpPr/>
          <p:nvPr/>
        </p:nvSpPr>
        <p:spPr>
          <a:xfrm>
            <a:off x="457200" y="22860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8"/>
          <p:cNvSpPr txBox="1"/>
          <p:nvPr/>
        </p:nvSpPr>
        <p:spPr>
          <a:xfrm>
            <a:off x="1200150" y="2071800"/>
            <a:ext cx="167832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have enough money to achieve our goals... </a:t>
            </a:r>
            <a:r>
              <a:rPr lang="en-US" sz="4100" b="1">
                <a:solidFill>
                  <a:schemeClr val="dk1"/>
                </a:solidFill>
                <a:latin typeface="Mukta"/>
                <a:ea typeface="Mukta"/>
                <a:cs typeface="Mukta"/>
                <a:sym typeface="Mukta"/>
              </a:rPr>
              <a:t>yet. But if we put together a smart money-raising plan, we will.</a:t>
            </a:r>
            <a:endParaRPr sz="4400" b="1">
              <a:latin typeface="Mukta"/>
              <a:ea typeface="Mukta"/>
              <a:cs typeface="Mukta"/>
              <a:sym typeface="Mukta"/>
            </a:endParaRPr>
          </a:p>
        </p:txBody>
      </p:sp>
      <p:sp>
        <p:nvSpPr>
          <p:cNvPr id="521" name="Google Shape;521;p68"/>
          <p:cNvSpPr/>
          <p:nvPr/>
        </p:nvSpPr>
        <p:spPr>
          <a:xfrm>
            <a:off x="457200" y="43360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8"/>
          <p:cNvSpPr txBox="1"/>
          <p:nvPr/>
        </p:nvSpPr>
        <p:spPr>
          <a:xfrm>
            <a:off x="1200150" y="4104600"/>
            <a:ext cx="16783200" cy="207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have enough of the right people on our board... </a:t>
            </a:r>
            <a:r>
              <a:rPr lang="en-US" sz="4100" b="1">
                <a:solidFill>
                  <a:schemeClr val="dk1"/>
                </a:solidFill>
                <a:latin typeface="Mukta"/>
                <a:ea typeface="Mukta"/>
                <a:cs typeface="Mukta"/>
                <a:sym typeface="Mukta"/>
              </a:rPr>
              <a:t>yet. But we can start brainstorming ideal candidates and then figure out how to connect with them.</a:t>
            </a:r>
            <a:endParaRPr sz="4100" b="1">
              <a:latin typeface="Mukta"/>
              <a:ea typeface="Mukta"/>
              <a:cs typeface="Mukta"/>
              <a:sym typeface="Mukta"/>
            </a:endParaRPr>
          </a:p>
        </p:txBody>
      </p:sp>
      <p:sp>
        <p:nvSpPr>
          <p:cNvPr id="523" name="Google Shape;523;p68"/>
          <p:cNvSpPr/>
          <p:nvPr/>
        </p:nvSpPr>
        <p:spPr>
          <a:xfrm>
            <a:off x="457200" y="68961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8"/>
          <p:cNvSpPr txBox="1"/>
          <p:nvPr/>
        </p:nvSpPr>
        <p:spPr>
          <a:xfrm>
            <a:off x="1200150" y="6711800"/>
            <a:ext cx="167832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know how to fundraise effectively... </a:t>
            </a:r>
            <a:r>
              <a:rPr lang="en-US" sz="4100" b="1">
                <a:solidFill>
                  <a:schemeClr val="dk1"/>
                </a:solidFill>
                <a:latin typeface="Mukta"/>
                <a:ea typeface="Mukta"/>
                <a:cs typeface="Mukta"/>
                <a:sym typeface="Mukta"/>
              </a:rPr>
              <a:t>yet. But if we start researching and asking experts for help, we can get much better at it.</a:t>
            </a:r>
            <a:endParaRPr sz="4100" b="1">
              <a:latin typeface="Mukta"/>
              <a:ea typeface="Mukta"/>
              <a:cs typeface="Mukta"/>
              <a:sym typeface="Mukta"/>
            </a:endParaRPr>
          </a:p>
        </p:txBody>
      </p:sp>
      <p:sp>
        <p:nvSpPr>
          <p:cNvPr id="525" name="Google Shape;525;p68"/>
          <p:cNvSpPr/>
          <p:nvPr/>
        </p:nvSpPr>
        <p:spPr>
          <a:xfrm>
            <a:off x="457200" y="3532850"/>
            <a:ext cx="17526300" cy="477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8"/>
          <p:cNvSpPr/>
          <p:nvPr/>
        </p:nvSpPr>
        <p:spPr>
          <a:xfrm>
            <a:off x="1287600" y="2873100"/>
            <a:ext cx="107718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8"/>
          <p:cNvSpPr/>
          <p:nvPr/>
        </p:nvSpPr>
        <p:spPr>
          <a:xfrm>
            <a:off x="12615475" y="2114875"/>
            <a:ext cx="41880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8"/>
          <p:cNvSpPr/>
          <p:nvPr/>
        </p:nvSpPr>
        <p:spPr>
          <a:xfrm>
            <a:off x="289150" y="2114875"/>
            <a:ext cx="126042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9"/>
          <p:cNvSpPr/>
          <p:nvPr/>
        </p:nvSpPr>
        <p:spPr>
          <a:xfrm>
            <a:off x="0" y="0"/>
            <a:ext cx="18288000" cy="1485900"/>
          </a:xfrm>
          <a:prstGeom prst="rect">
            <a:avLst/>
          </a:prstGeom>
          <a:solidFill>
            <a:srgbClr val="E2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9"/>
          <p:cNvSpPr/>
          <p:nvPr/>
        </p:nvSpPr>
        <p:spPr>
          <a:xfrm>
            <a:off x="0" y="9456200"/>
            <a:ext cx="18288000" cy="1026600"/>
          </a:xfrm>
          <a:prstGeom prst="rect">
            <a:avLst/>
          </a:prstGeom>
          <a:solidFill>
            <a:srgbClr val="6F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9"/>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chemeClr val="dk1"/>
                </a:solidFill>
                <a:latin typeface="MuktaMahee Bold"/>
                <a:ea typeface="MuktaMahee Bold"/>
                <a:cs typeface="MuktaMahee Bold"/>
                <a:sym typeface="Mukta Mahee"/>
              </a:rPr>
              <a:t>Creating a Bridge to Abundance</a:t>
            </a:r>
            <a:endParaRPr>
              <a:solidFill>
                <a:schemeClr val="dk1"/>
              </a:solidFill>
            </a:endParaRPr>
          </a:p>
        </p:txBody>
      </p:sp>
      <p:sp>
        <p:nvSpPr>
          <p:cNvPr id="536" name="Google Shape;536;p69"/>
          <p:cNvSpPr/>
          <p:nvPr/>
        </p:nvSpPr>
        <p:spPr>
          <a:xfrm>
            <a:off x="457200" y="22860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9"/>
          <p:cNvSpPr txBox="1"/>
          <p:nvPr/>
        </p:nvSpPr>
        <p:spPr>
          <a:xfrm>
            <a:off x="1200150" y="2071800"/>
            <a:ext cx="167832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have enough money to achieve our goals... </a:t>
            </a:r>
            <a:r>
              <a:rPr lang="en-US" sz="4100" b="1">
                <a:solidFill>
                  <a:schemeClr val="dk1"/>
                </a:solidFill>
                <a:latin typeface="Mukta"/>
                <a:ea typeface="Mukta"/>
                <a:cs typeface="Mukta"/>
                <a:sym typeface="Mukta"/>
              </a:rPr>
              <a:t>yet. But if we put together a smart money-raising plan, we will.</a:t>
            </a:r>
            <a:endParaRPr sz="4400" b="1">
              <a:latin typeface="Mukta"/>
              <a:ea typeface="Mukta"/>
              <a:cs typeface="Mukta"/>
              <a:sym typeface="Mukta"/>
            </a:endParaRPr>
          </a:p>
        </p:txBody>
      </p:sp>
      <p:sp>
        <p:nvSpPr>
          <p:cNvPr id="538" name="Google Shape;538;p69"/>
          <p:cNvSpPr/>
          <p:nvPr/>
        </p:nvSpPr>
        <p:spPr>
          <a:xfrm>
            <a:off x="457200" y="43360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9"/>
          <p:cNvSpPr txBox="1"/>
          <p:nvPr/>
        </p:nvSpPr>
        <p:spPr>
          <a:xfrm>
            <a:off x="1200150" y="4104600"/>
            <a:ext cx="16783200" cy="207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have enough of the right people on our board... </a:t>
            </a:r>
            <a:r>
              <a:rPr lang="en-US" sz="4100" b="1">
                <a:solidFill>
                  <a:schemeClr val="dk1"/>
                </a:solidFill>
                <a:latin typeface="Mukta"/>
                <a:ea typeface="Mukta"/>
                <a:cs typeface="Mukta"/>
                <a:sym typeface="Mukta"/>
              </a:rPr>
              <a:t>yet. But we can start brainstorming ideal candidates and then figure out how to connect with them.</a:t>
            </a:r>
            <a:endParaRPr sz="4100" b="1">
              <a:latin typeface="Mukta"/>
              <a:ea typeface="Mukta"/>
              <a:cs typeface="Mukta"/>
              <a:sym typeface="Mukta"/>
            </a:endParaRPr>
          </a:p>
        </p:txBody>
      </p:sp>
      <p:sp>
        <p:nvSpPr>
          <p:cNvPr id="540" name="Google Shape;540;p69"/>
          <p:cNvSpPr/>
          <p:nvPr/>
        </p:nvSpPr>
        <p:spPr>
          <a:xfrm>
            <a:off x="457200" y="68961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9"/>
          <p:cNvSpPr txBox="1"/>
          <p:nvPr/>
        </p:nvSpPr>
        <p:spPr>
          <a:xfrm>
            <a:off x="1200150" y="6711800"/>
            <a:ext cx="167832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know how to fundraise effectively... </a:t>
            </a:r>
            <a:r>
              <a:rPr lang="en-US" sz="4100" b="1">
                <a:solidFill>
                  <a:schemeClr val="dk1"/>
                </a:solidFill>
                <a:latin typeface="Mukta"/>
                <a:ea typeface="Mukta"/>
                <a:cs typeface="Mukta"/>
                <a:sym typeface="Mukta"/>
              </a:rPr>
              <a:t>yet. But if we start researching and asking experts for help, we can get much better at it.</a:t>
            </a:r>
            <a:endParaRPr sz="4100" b="1">
              <a:latin typeface="Mukta"/>
              <a:ea typeface="Mukta"/>
              <a:cs typeface="Mukta"/>
              <a:sym typeface="Mukta"/>
            </a:endParaRPr>
          </a:p>
        </p:txBody>
      </p:sp>
      <p:sp>
        <p:nvSpPr>
          <p:cNvPr id="542" name="Google Shape;542;p69"/>
          <p:cNvSpPr/>
          <p:nvPr/>
        </p:nvSpPr>
        <p:spPr>
          <a:xfrm>
            <a:off x="457200" y="3532850"/>
            <a:ext cx="17526300" cy="477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9"/>
          <p:cNvSpPr/>
          <p:nvPr/>
        </p:nvSpPr>
        <p:spPr>
          <a:xfrm>
            <a:off x="1235713" y="2743850"/>
            <a:ext cx="107718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9"/>
          <p:cNvSpPr/>
          <p:nvPr/>
        </p:nvSpPr>
        <p:spPr>
          <a:xfrm>
            <a:off x="12615475" y="2114875"/>
            <a:ext cx="41880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0"/>
          <p:cNvSpPr/>
          <p:nvPr/>
        </p:nvSpPr>
        <p:spPr>
          <a:xfrm>
            <a:off x="0" y="0"/>
            <a:ext cx="18288000" cy="1485900"/>
          </a:xfrm>
          <a:prstGeom prst="rect">
            <a:avLst/>
          </a:prstGeom>
          <a:solidFill>
            <a:srgbClr val="E2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0"/>
          <p:cNvSpPr/>
          <p:nvPr/>
        </p:nvSpPr>
        <p:spPr>
          <a:xfrm>
            <a:off x="0" y="9456200"/>
            <a:ext cx="18288000" cy="1026600"/>
          </a:xfrm>
          <a:prstGeom prst="rect">
            <a:avLst/>
          </a:prstGeom>
          <a:solidFill>
            <a:srgbClr val="6F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0"/>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chemeClr val="dk1"/>
                </a:solidFill>
                <a:latin typeface="MuktaMahee Bold"/>
                <a:ea typeface="MuktaMahee Bold"/>
                <a:cs typeface="MuktaMahee Bold"/>
                <a:sym typeface="Mukta Mahee"/>
              </a:rPr>
              <a:t>Creating a Bridge to Abundance</a:t>
            </a:r>
            <a:endParaRPr>
              <a:solidFill>
                <a:schemeClr val="dk1"/>
              </a:solidFill>
            </a:endParaRPr>
          </a:p>
        </p:txBody>
      </p:sp>
      <p:sp>
        <p:nvSpPr>
          <p:cNvPr id="552" name="Google Shape;552;p70"/>
          <p:cNvSpPr/>
          <p:nvPr/>
        </p:nvSpPr>
        <p:spPr>
          <a:xfrm>
            <a:off x="457200" y="22860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0"/>
          <p:cNvSpPr txBox="1"/>
          <p:nvPr/>
        </p:nvSpPr>
        <p:spPr>
          <a:xfrm>
            <a:off x="1200150" y="2071800"/>
            <a:ext cx="167832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have enough money to achieve our goals... </a:t>
            </a:r>
            <a:r>
              <a:rPr lang="en-US" sz="4100" b="1">
                <a:solidFill>
                  <a:schemeClr val="dk1"/>
                </a:solidFill>
                <a:latin typeface="Mukta"/>
                <a:ea typeface="Mukta"/>
                <a:cs typeface="Mukta"/>
                <a:sym typeface="Mukta"/>
              </a:rPr>
              <a:t>yet. But if we put together a smart money-raising plan, we will.</a:t>
            </a:r>
            <a:endParaRPr sz="4400" b="1">
              <a:latin typeface="Mukta"/>
              <a:ea typeface="Mukta"/>
              <a:cs typeface="Mukta"/>
              <a:sym typeface="Mukta"/>
            </a:endParaRPr>
          </a:p>
        </p:txBody>
      </p:sp>
      <p:sp>
        <p:nvSpPr>
          <p:cNvPr id="554" name="Google Shape;554;p70"/>
          <p:cNvSpPr/>
          <p:nvPr/>
        </p:nvSpPr>
        <p:spPr>
          <a:xfrm>
            <a:off x="457200" y="43360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0"/>
          <p:cNvSpPr txBox="1"/>
          <p:nvPr/>
        </p:nvSpPr>
        <p:spPr>
          <a:xfrm>
            <a:off x="1200150" y="4104600"/>
            <a:ext cx="16783200" cy="207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have enough of the right people on our board... </a:t>
            </a:r>
            <a:r>
              <a:rPr lang="en-US" sz="4100" b="1">
                <a:solidFill>
                  <a:schemeClr val="dk1"/>
                </a:solidFill>
                <a:latin typeface="Mukta"/>
                <a:ea typeface="Mukta"/>
                <a:cs typeface="Mukta"/>
                <a:sym typeface="Mukta"/>
              </a:rPr>
              <a:t>yet. But we can start brainstorming ideal candidates and then figure out how to connect with them.</a:t>
            </a:r>
            <a:endParaRPr sz="4100" b="1">
              <a:latin typeface="Mukta"/>
              <a:ea typeface="Mukta"/>
              <a:cs typeface="Mukta"/>
              <a:sym typeface="Mukta"/>
            </a:endParaRPr>
          </a:p>
        </p:txBody>
      </p:sp>
      <p:sp>
        <p:nvSpPr>
          <p:cNvPr id="556" name="Google Shape;556;p70"/>
          <p:cNvSpPr/>
          <p:nvPr/>
        </p:nvSpPr>
        <p:spPr>
          <a:xfrm>
            <a:off x="457200" y="68961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0"/>
          <p:cNvSpPr txBox="1"/>
          <p:nvPr/>
        </p:nvSpPr>
        <p:spPr>
          <a:xfrm>
            <a:off x="1200150" y="6711800"/>
            <a:ext cx="167832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know how to fundraise effectively... </a:t>
            </a:r>
            <a:r>
              <a:rPr lang="en-US" sz="4100" b="1">
                <a:solidFill>
                  <a:schemeClr val="dk1"/>
                </a:solidFill>
                <a:latin typeface="Mukta"/>
                <a:ea typeface="Mukta"/>
                <a:cs typeface="Mukta"/>
                <a:sym typeface="Mukta"/>
              </a:rPr>
              <a:t>yet. But if we start researching and asking experts for help, we can get much better at it.</a:t>
            </a:r>
            <a:endParaRPr sz="4100" b="1">
              <a:latin typeface="Mukta"/>
              <a:ea typeface="Mukta"/>
              <a:cs typeface="Mukta"/>
              <a:sym typeface="Mukta"/>
            </a:endParaRPr>
          </a:p>
        </p:txBody>
      </p:sp>
      <p:sp>
        <p:nvSpPr>
          <p:cNvPr id="558" name="Google Shape;558;p70"/>
          <p:cNvSpPr/>
          <p:nvPr/>
        </p:nvSpPr>
        <p:spPr>
          <a:xfrm>
            <a:off x="457200" y="3532850"/>
            <a:ext cx="17526300" cy="477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1"/>
          <p:cNvSpPr/>
          <p:nvPr/>
        </p:nvSpPr>
        <p:spPr>
          <a:xfrm>
            <a:off x="0" y="0"/>
            <a:ext cx="18288000" cy="1485900"/>
          </a:xfrm>
          <a:prstGeom prst="rect">
            <a:avLst/>
          </a:prstGeom>
          <a:solidFill>
            <a:srgbClr val="E2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1"/>
          <p:cNvSpPr/>
          <p:nvPr/>
        </p:nvSpPr>
        <p:spPr>
          <a:xfrm>
            <a:off x="0" y="9456200"/>
            <a:ext cx="18288000" cy="1026600"/>
          </a:xfrm>
          <a:prstGeom prst="rect">
            <a:avLst/>
          </a:prstGeom>
          <a:solidFill>
            <a:srgbClr val="6F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1"/>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chemeClr val="dk1"/>
                </a:solidFill>
                <a:latin typeface="MuktaMahee Bold"/>
                <a:ea typeface="MuktaMahee Bold"/>
                <a:cs typeface="MuktaMahee Bold"/>
                <a:sym typeface="Mukta Mahee"/>
              </a:rPr>
              <a:t>Creating a Bridge to Abundance</a:t>
            </a:r>
            <a:endParaRPr>
              <a:solidFill>
                <a:schemeClr val="dk1"/>
              </a:solidFill>
            </a:endParaRPr>
          </a:p>
        </p:txBody>
      </p:sp>
      <p:sp>
        <p:nvSpPr>
          <p:cNvPr id="566" name="Google Shape;566;p71"/>
          <p:cNvSpPr/>
          <p:nvPr/>
        </p:nvSpPr>
        <p:spPr>
          <a:xfrm>
            <a:off x="457200" y="22860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1"/>
          <p:cNvSpPr txBox="1"/>
          <p:nvPr/>
        </p:nvSpPr>
        <p:spPr>
          <a:xfrm>
            <a:off x="1200150" y="2071800"/>
            <a:ext cx="167832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have enough money to achieve our goals... </a:t>
            </a:r>
            <a:r>
              <a:rPr lang="en-US" sz="4100" b="1">
                <a:solidFill>
                  <a:schemeClr val="dk1"/>
                </a:solidFill>
                <a:latin typeface="Mukta"/>
                <a:ea typeface="Mukta"/>
                <a:cs typeface="Mukta"/>
                <a:sym typeface="Mukta"/>
              </a:rPr>
              <a:t>yet. But if we put together a smart money-raising plan, we will.</a:t>
            </a:r>
            <a:endParaRPr sz="4400" b="1">
              <a:latin typeface="Mukta"/>
              <a:ea typeface="Mukta"/>
              <a:cs typeface="Mukta"/>
              <a:sym typeface="Mukta"/>
            </a:endParaRPr>
          </a:p>
        </p:txBody>
      </p:sp>
      <p:sp>
        <p:nvSpPr>
          <p:cNvPr id="568" name="Google Shape;568;p71"/>
          <p:cNvSpPr/>
          <p:nvPr/>
        </p:nvSpPr>
        <p:spPr>
          <a:xfrm>
            <a:off x="457200" y="43360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1"/>
          <p:cNvSpPr txBox="1"/>
          <p:nvPr/>
        </p:nvSpPr>
        <p:spPr>
          <a:xfrm>
            <a:off x="1200150" y="4104600"/>
            <a:ext cx="16783200" cy="207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have enough of the right people on our board... </a:t>
            </a:r>
            <a:r>
              <a:rPr lang="en-US" sz="4100" b="1">
                <a:solidFill>
                  <a:schemeClr val="dk1"/>
                </a:solidFill>
                <a:latin typeface="Mukta"/>
                <a:ea typeface="Mukta"/>
                <a:cs typeface="Mukta"/>
                <a:sym typeface="Mukta"/>
              </a:rPr>
              <a:t>yet. But we can start brainstorming ideal candidates and then figure out how to connect with them.</a:t>
            </a:r>
            <a:endParaRPr sz="4100" b="1">
              <a:latin typeface="Mukta"/>
              <a:ea typeface="Mukta"/>
              <a:cs typeface="Mukta"/>
              <a:sym typeface="Mukta"/>
            </a:endParaRPr>
          </a:p>
        </p:txBody>
      </p:sp>
      <p:sp>
        <p:nvSpPr>
          <p:cNvPr id="570" name="Google Shape;570;p71"/>
          <p:cNvSpPr/>
          <p:nvPr/>
        </p:nvSpPr>
        <p:spPr>
          <a:xfrm>
            <a:off x="457200" y="68961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1"/>
          <p:cNvSpPr txBox="1"/>
          <p:nvPr/>
        </p:nvSpPr>
        <p:spPr>
          <a:xfrm>
            <a:off x="1200150" y="6711800"/>
            <a:ext cx="167832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know how to fundraise effectively... </a:t>
            </a:r>
            <a:r>
              <a:rPr lang="en-US" sz="4100" b="1">
                <a:solidFill>
                  <a:schemeClr val="dk1"/>
                </a:solidFill>
                <a:latin typeface="Mukta"/>
                <a:ea typeface="Mukta"/>
                <a:cs typeface="Mukta"/>
                <a:sym typeface="Mukta"/>
              </a:rPr>
              <a:t>yet. But if we start researching and asking experts for help, we can get much better at it.</a:t>
            </a:r>
            <a:endParaRPr sz="4100" b="1">
              <a:latin typeface="Mukta"/>
              <a:ea typeface="Mukta"/>
              <a:cs typeface="Mukta"/>
              <a:sym typeface="Mukta"/>
            </a:endParaRPr>
          </a:p>
        </p:txBody>
      </p:sp>
      <p:sp>
        <p:nvSpPr>
          <p:cNvPr id="572" name="Google Shape;572;p71"/>
          <p:cNvSpPr/>
          <p:nvPr/>
        </p:nvSpPr>
        <p:spPr>
          <a:xfrm>
            <a:off x="457200" y="4865475"/>
            <a:ext cx="17526300" cy="3440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1"/>
          <p:cNvSpPr/>
          <p:nvPr/>
        </p:nvSpPr>
        <p:spPr>
          <a:xfrm>
            <a:off x="9215350" y="7128325"/>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1"/>
          <p:cNvSpPr/>
          <p:nvPr/>
        </p:nvSpPr>
        <p:spPr>
          <a:xfrm>
            <a:off x="13658075" y="4246000"/>
            <a:ext cx="38634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72"/>
          <p:cNvSpPr/>
          <p:nvPr/>
        </p:nvSpPr>
        <p:spPr>
          <a:xfrm>
            <a:off x="0" y="0"/>
            <a:ext cx="18288000" cy="1485900"/>
          </a:xfrm>
          <a:prstGeom prst="rect">
            <a:avLst/>
          </a:prstGeom>
          <a:solidFill>
            <a:srgbClr val="E2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2"/>
          <p:cNvSpPr/>
          <p:nvPr/>
        </p:nvSpPr>
        <p:spPr>
          <a:xfrm>
            <a:off x="0" y="9456200"/>
            <a:ext cx="18288000" cy="1026600"/>
          </a:xfrm>
          <a:prstGeom prst="rect">
            <a:avLst/>
          </a:prstGeom>
          <a:solidFill>
            <a:srgbClr val="6F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72"/>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chemeClr val="dk1"/>
                </a:solidFill>
                <a:latin typeface="MuktaMahee Bold"/>
                <a:ea typeface="MuktaMahee Bold"/>
                <a:cs typeface="MuktaMahee Bold"/>
                <a:sym typeface="Mukta Mahee"/>
              </a:rPr>
              <a:t>Creating a Bridge to Abundance</a:t>
            </a:r>
            <a:endParaRPr>
              <a:solidFill>
                <a:schemeClr val="dk1"/>
              </a:solidFill>
            </a:endParaRPr>
          </a:p>
        </p:txBody>
      </p:sp>
      <p:sp>
        <p:nvSpPr>
          <p:cNvPr id="582" name="Google Shape;582;p72"/>
          <p:cNvSpPr/>
          <p:nvPr/>
        </p:nvSpPr>
        <p:spPr>
          <a:xfrm>
            <a:off x="457200" y="22860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72"/>
          <p:cNvSpPr txBox="1"/>
          <p:nvPr/>
        </p:nvSpPr>
        <p:spPr>
          <a:xfrm>
            <a:off x="1200150" y="2071800"/>
            <a:ext cx="167832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have enough money to achieve our goals... </a:t>
            </a:r>
            <a:r>
              <a:rPr lang="en-US" sz="4100" b="1">
                <a:solidFill>
                  <a:schemeClr val="dk1"/>
                </a:solidFill>
                <a:latin typeface="Mukta"/>
                <a:ea typeface="Mukta"/>
                <a:cs typeface="Mukta"/>
                <a:sym typeface="Mukta"/>
              </a:rPr>
              <a:t>yet. But if we put together a smart money-raising plan, we will.</a:t>
            </a:r>
            <a:endParaRPr sz="4400" b="1">
              <a:latin typeface="Mukta"/>
              <a:ea typeface="Mukta"/>
              <a:cs typeface="Mukta"/>
              <a:sym typeface="Mukta"/>
            </a:endParaRPr>
          </a:p>
        </p:txBody>
      </p:sp>
      <p:sp>
        <p:nvSpPr>
          <p:cNvPr id="584" name="Google Shape;584;p72"/>
          <p:cNvSpPr/>
          <p:nvPr/>
        </p:nvSpPr>
        <p:spPr>
          <a:xfrm>
            <a:off x="457200" y="43360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2"/>
          <p:cNvSpPr txBox="1"/>
          <p:nvPr/>
        </p:nvSpPr>
        <p:spPr>
          <a:xfrm>
            <a:off x="1200150" y="4104600"/>
            <a:ext cx="16783200" cy="207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have enough of the right people on our board... </a:t>
            </a:r>
            <a:r>
              <a:rPr lang="en-US" sz="4100" b="1">
                <a:solidFill>
                  <a:schemeClr val="dk1"/>
                </a:solidFill>
                <a:latin typeface="Mukta"/>
                <a:ea typeface="Mukta"/>
                <a:cs typeface="Mukta"/>
                <a:sym typeface="Mukta"/>
              </a:rPr>
              <a:t>yet. But we can start brainstorming ideal candidates and then figure out how to connect with them.</a:t>
            </a:r>
            <a:endParaRPr sz="4100" b="1">
              <a:latin typeface="Mukta"/>
              <a:ea typeface="Mukta"/>
              <a:cs typeface="Mukta"/>
              <a:sym typeface="Mukta"/>
            </a:endParaRPr>
          </a:p>
        </p:txBody>
      </p:sp>
      <p:sp>
        <p:nvSpPr>
          <p:cNvPr id="586" name="Google Shape;586;p72"/>
          <p:cNvSpPr/>
          <p:nvPr/>
        </p:nvSpPr>
        <p:spPr>
          <a:xfrm>
            <a:off x="457200" y="68961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2"/>
          <p:cNvSpPr txBox="1"/>
          <p:nvPr/>
        </p:nvSpPr>
        <p:spPr>
          <a:xfrm>
            <a:off x="1200150" y="6711800"/>
            <a:ext cx="167832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know how to fundraise effectively... </a:t>
            </a:r>
            <a:r>
              <a:rPr lang="en-US" sz="4100" b="1">
                <a:solidFill>
                  <a:schemeClr val="dk1"/>
                </a:solidFill>
                <a:latin typeface="Mukta"/>
                <a:ea typeface="Mukta"/>
                <a:cs typeface="Mukta"/>
                <a:sym typeface="Mukta"/>
              </a:rPr>
              <a:t>yet. But if we start researching and asking experts for help, we can get much better at it.</a:t>
            </a:r>
            <a:endParaRPr sz="4100" b="1">
              <a:latin typeface="Mukta"/>
              <a:ea typeface="Mukta"/>
              <a:cs typeface="Mukta"/>
              <a:sym typeface="Mukta"/>
            </a:endParaRPr>
          </a:p>
        </p:txBody>
      </p:sp>
      <p:sp>
        <p:nvSpPr>
          <p:cNvPr id="588" name="Google Shape;588;p72"/>
          <p:cNvSpPr/>
          <p:nvPr/>
        </p:nvSpPr>
        <p:spPr>
          <a:xfrm>
            <a:off x="457200" y="6228375"/>
            <a:ext cx="17526300" cy="207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2"/>
          <p:cNvSpPr/>
          <p:nvPr/>
        </p:nvSpPr>
        <p:spPr>
          <a:xfrm>
            <a:off x="9215350" y="7128325"/>
            <a:ext cx="74757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3"/>
          <p:cNvSpPr/>
          <p:nvPr/>
        </p:nvSpPr>
        <p:spPr>
          <a:xfrm>
            <a:off x="0" y="0"/>
            <a:ext cx="18288000" cy="1485900"/>
          </a:xfrm>
          <a:prstGeom prst="rect">
            <a:avLst/>
          </a:prstGeom>
          <a:solidFill>
            <a:srgbClr val="E2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3"/>
          <p:cNvSpPr/>
          <p:nvPr/>
        </p:nvSpPr>
        <p:spPr>
          <a:xfrm>
            <a:off x="0" y="9456200"/>
            <a:ext cx="18288000" cy="1026600"/>
          </a:xfrm>
          <a:prstGeom prst="rect">
            <a:avLst/>
          </a:prstGeom>
          <a:solidFill>
            <a:srgbClr val="6F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3"/>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chemeClr val="dk1"/>
                </a:solidFill>
                <a:latin typeface="MuktaMahee Bold"/>
                <a:ea typeface="MuktaMahee Bold"/>
                <a:cs typeface="MuktaMahee Bold"/>
                <a:sym typeface="Mukta Mahee"/>
              </a:rPr>
              <a:t>Creating a Bridge to Abundance</a:t>
            </a:r>
            <a:endParaRPr>
              <a:solidFill>
                <a:schemeClr val="dk1"/>
              </a:solidFill>
            </a:endParaRPr>
          </a:p>
        </p:txBody>
      </p:sp>
      <p:sp>
        <p:nvSpPr>
          <p:cNvPr id="597" name="Google Shape;597;p73"/>
          <p:cNvSpPr/>
          <p:nvPr/>
        </p:nvSpPr>
        <p:spPr>
          <a:xfrm>
            <a:off x="457200" y="22860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3"/>
          <p:cNvSpPr txBox="1"/>
          <p:nvPr/>
        </p:nvSpPr>
        <p:spPr>
          <a:xfrm>
            <a:off x="1200150" y="2071800"/>
            <a:ext cx="167832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have enough money to achieve our goals... </a:t>
            </a:r>
            <a:r>
              <a:rPr lang="en-US" sz="4100" b="1">
                <a:solidFill>
                  <a:schemeClr val="dk1"/>
                </a:solidFill>
                <a:latin typeface="Mukta"/>
                <a:ea typeface="Mukta"/>
                <a:cs typeface="Mukta"/>
                <a:sym typeface="Mukta"/>
              </a:rPr>
              <a:t>yet. But if we put together a smart money-raising plan, we will.</a:t>
            </a:r>
            <a:endParaRPr sz="4400" b="1">
              <a:latin typeface="Mukta"/>
              <a:ea typeface="Mukta"/>
              <a:cs typeface="Mukta"/>
              <a:sym typeface="Mukta"/>
            </a:endParaRPr>
          </a:p>
        </p:txBody>
      </p:sp>
      <p:sp>
        <p:nvSpPr>
          <p:cNvPr id="599" name="Google Shape;599;p73"/>
          <p:cNvSpPr/>
          <p:nvPr/>
        </p:nvSpPr>
        <p:spPr>
          <a:xfrm>
            <a:off x="457200" y="43360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3"/>
          <p:cNvSpPr txBox="1"/>
          <p:nvPr/>
        </p:nvSpPr>
        <p:spPr>
          <a:xfrm>
            <a:off x="1200150" y="4104600"/>
            <a:ext cx="16783200" cy="207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have enough of the right people on our board... </a:t>
            </a:r>
            <a:r>
              <a:rPr lang="en-US" sz="4100" b="1">
                <a:solidFill>
                  <a:schemeClr val="dk1"/>
                </a:solidFill>
                <a:latin typeface="Mukta"/>
                <a:ea typeface="Mukta"/>
                <a:cs typeface="Mukta"/>
                <a:sym typeface="Mukta"/>
              </a:rPr>
              <a:t>yet. But we can start brainstorming ideal candidates and then figure out how to connect with them.</a:t>
            </a:r>
            <a:endParaRPr sz="4100" b="1">
              <a:latin typeface="Mukta"/>
              <a:ea typeface="Mukta"/>
              <a:cs typeface="Mukta"/>
              <a:sym typeface="Mukta"/>
            </a:endParaRPr>
          </a:p>
        </p:txBody>
      </p:sp>
      <p:sp>
        <p:nvSpPr>
          <p:cNvPr id="601" name="Google Shape;601;p73"/>
          <p:cNvSpPr/>
          <p:nvPr/>
        </p:nvSpPr>
        <p:spPr>
          <a:xfrm>
            <a:off x="457200" y="68961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3"/>
          <p:cNvSpPr txBox="1"/>
          <p:nvPr/>
        </p:nvSpPr>
        <p:spPr>
          <a:xfrm>
            <a:off x="1200150" y="6711800"/>
            <a:ext cx="167832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know how to fundraise effectively... </a:t>
            </a:r>
            <a:r>
              <a:rPr lang="en-US" sz="4100" b="1">
                <a:solidFill>
                  <a:schemeClr val="dk1"/>
                </a:solidFill>
                <a:latin typeface="Mukta"/>
                <a:ea typeface="Mukta"/>
                <a:cs typeface="Mukta"/>
                <a:sym typeface="Mukta"/>
              </a:rPr>
              <a:t>yet. But if we start researching and asking experts for help, we can get much better at it.</a:t>
            </a:r>
            <a:endParaRPr sz="4100" b="1">
              <a:latin typeface="Mukta"/>
              <a:ea typeface="Mukta"/>
              <a:cs typeface="Mukta"/>
              <a:sym typeface="Mukta"/>
            </a:endParaRPr>
          </a:p>
        </p:txBody>
      </p:sp>
      <p:sp>
        <p:nvSpPr>
          <p:cNvPr id="603" name="Google Shape;603;p73"/>
          <p:cNvSpPr/>
          <p:nvPr/>
        </p:nvSpPr>
        <p:spPr>
          <a:xfrm>
            <a:off x="457050" y="7418800"/>
            <a:ext cx="175263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3"/>
          <p:cNvSpPr/>
          <p:nvPr/>
        </p:nvSpPr>
        <p:spPr>
          <a:xfrm>
            <a:off x="10953025" y="6768300"/>
            <a:ext cx="57981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74"/>
          <p:cNvSpPr/>
          <p:nvPr/>
        </p:nvSpPr>
        <p:spPr>
          <a:xfrm>
            <a:off x="0" y="0"/>
            <a:ext cx="18288000" cy="1485900"/>
          </a:xfrm>
          <a:prstGeom prst="rect">
            <a:avLst/>
          </a:prstGeom>
          <a:solidFill>
            <a:srgbClr val="E2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4"/>
          <p:cNvSpPr/>
          <p:nvPr/>
        </p:nvSpPr>
        <p:spPr>
          <a:xfrm>
            <a:off x="0" y="9456200"/>
            <a:ext cx="18288000" cy="1026600"/>
          </a:xfrm>
          <a:prstGeom prst="rect">
            <a:avLst/>
          </a:prstGeom>
          <a:solidFill>
            <a:srgbClr val="6F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4"/>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chemeClr val="dk1"/>
                </a:solidFill>
                <a:latin typeface="MuktaMahee Bold"/>
                <a:ea typeface="MuktaMahee Bold"/>
                <a:cs typeface="MuktaMahee Bold"/>
                <a:sym typeface="Mukta Mahee"/>
              </a:rPr>
              <a:t>Creating a Bridge to Abundance</a:t>
            </a:r>
            <a:endParaRPr>
              <a:solidFill>
                <a:schemeClr val="dk1"/>
              </a:solidFill>
            </a:endParaRPr>
          </a:p>
        </p:txBody>
      </p:sp>
      <p:sp>
        <p:nvSpPr>
          <p:cNvPr id="612" name="Google Shape;612;p74"/>
          <p:cNvSpPr/>
          <p:nvPr/>
        </p:nvSpPr>
        <p:spPr>
          <a:xfrm>
            <a:off x="457200" y="22860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4"/>
          <p:cNvSpPr txBox="1"/>
          <p:nvPr/>
        </p:nvSpPr>
        <p:spPr>
          <a:xfrm>
            <a:off x="1200150" y="2071800"/>
            <a:ext cx="167832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have enough money to achieve our goals... </a:t>
            </a:r>
            <a:r>
              <a:rPr lang="en-US" sz="4100" b="1">
                <a:solidFill>
                  <a:schemeClr val="dk1"/>
                </a:solidFill>
                <a:latin typeface="Mukta"/>
                <a:ea typeface="Mukta"/>
                <a:cs typeface="Mukta"/>
                <a:sym typeface="Mukta"/>
              </a:rPr>
              <a:t>yet. But if we put together a smart money-raising plan, we will.</a:t>
            </a:r>
            <a:endParaRPr sz="4400" b="1">
              <a:latin typeface="Mukta"/>
              <a:ea typeface="Mukta"/>
              <a:cs typeface="Mukta"/>
              <a:sym typeface="Mukta"/>
            </a:endParaRPr>
          </a:p>
        </p:txBody>
      </p:sp>
      <p:sp>
        <p:nvSpPr>
          <p:cNvPr id="614" name="Google Shape;614;p74"/>
          <p:cNvSpPr/>
          <p:nvPr/>
        </p:nvSpPr>
        <p:spPr>
          <a:xfrm>
            <a:off x="457200" y="43360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4"/>
          <p:cNvSpPr txBox="1"/>
          <p:nvPr/>
        </p:nvSpPr>
        <p:spPr>
          <a:xfrm>
            <a:off x="1200150" y="4104600"/>
            <a:ext cx="16783200" cy="207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have enough of the right people on our board... </a:t>
            </a:r>
            <a:r>
              <a:rPr lang="en-US" sz="4100" b="1">
                <a:solidFill>
                  <a:schemeClr val="dk1"/>
                </a:solidFill>
                <a:latin typeface="Mukta"/>
                <a:ea typeface="Mukta"/>
                <a:cs typeface="Mukta"/>
                <a:sym typeface="Mukta"/>
              </a:rPr>
              <a:t>yet. But we can start brainstorming ideal candidates and then figure out how to connect with them.</a:t>
            </a:r>
            <a:endParaRPr sz="4100" b="1">
              <a:latin typeface="Mukta"/>
              <a:ea typeface="Mukta"/>
              <a:cs typeface="Mukta"/>
              <a:sym typeface="Mukta"/>
            </a:endParaRPr>
          </a:p>
        </p:txBody>
      </p:sp>
      <p:sp>
        <p:nvSpPr>
          <p:cNvPr id="616" name="Google Shape;616;p74"/>
          <p:cNvSpPr/>
          <p:nvPr/>
        </p:nvSpPr>
        <p:spPr>
          <a:xfrm>
            <a:off x="457200" y="68961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4"/>
          <p:cNvSpPr txBox="1"/>
          <p:nvPr/>
        </p:nvSpPr>
        <p:spPr>
          <a:xfrm>
            <a:off x="1200150" y="6711800"/>
            <a:ext cx="167832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know how to fundraise effectively... </a:t>
            </a:r>
            <a:r>
              <a:rPr lang="en-US" sz="4100" b="1">
                <a:solidFill>
                  <a:schemeClr val="dk1"/>
                </a:solidFill>
                <a:latin typeface="Mukta"/>
                <a:ea typeface="Mukta"/>
                <a:cs typeface="Mukta"/>
                <a:sym typeface="Mukta"/>
              </a:rPr>
              <a:t>yet. But if we start researching and asking experts for help, we can get much better at it.</a:t>
            </a:r>
            <a:endParaRPr sz="4100" b="1">
              <a:latin typeface="Mukta"/>
              <a:ea typeface="Mukta"/>
              <a:cs typeface="Mukta"/>
              <a:sym typeface="Mukt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p:nvPr/>
        </p:nvSpPr>
        <p:spPr>
          <a:xfrm rot="6710978">
            <a:off x="-4387500" y="-183582"/>
            <a:ext cx="13305948" cy="8429216"/>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8"/>
          <p:cNvSpPr txBox="1"/>
          <p:nvPr/>
        </p:nvSpPr>
        <p:spPr>
          <a:xfrm>
            <a:off x="8653375" y="2203511"/>
            <a:ext cx="8699100" cy="80835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Clr>
                <a:schemeClr val="dk1"/>
              </a:buClr>
              <a:buSzPts val="1100"/>
              <a:buFont typeface="Arial"/>
              <a:buNone/>
            </a:pPr>
            <a:r>
              <a:rPr lang="en-US" sz="4000">
                <a:solidFill>
                  <a:srgbClr val="32260E"/>
                </a:solidFill>
                <a:latin typeface="Mukta"/>
                <a:ea typeface="Mukta"/>
                <a:cs typeface="Mukta"/>
                <a:sym typeface="Mukta"/>
              </a:rPr>
              <a:t>Dollars</a:t>
            </a:r>
            <a:endParaRPr sz="4000">
              <a:solidFill>
                <a:srgbClr val="32260E"/>
              </a:solidFill>
              <a:latin typeface="Mukta"/>
              <a:ea typeface="Mukta"/>
              <a:cs typeface="Mukta"/>
              <a:sym typeface="Mukta"/>
            </a:endParaRPr>
          </a:p>
          <a:p>
            <a:pPr marL="0" lvl="0" indent="0" algn="l" rtl="0">
              <a:lnSpc>
                <a:spcPct val="150000"/>
              </a:lnSpc>
              <a:spcBef>
                <a:spcPts val="1200"/>
              </a:spcBef>
              <a:spcAft>
                <a:spcPts val="0"/>
              </a:spcAft>
              <a:buClr>
                <a:schemeClr val="dk1"/>
              </a:buClr>
              <a:buSzPts val="1100"/>
              <a:buFont typeface="Arial"/>
              <a:buNone/>
            </a:pPr>
            <a:r>
              <a:rPr lang="en-US" sz="4000">
                <a:solidFill>
                  <a:srgbClr val="32260E"/>
                </a:solidFill>
                <a:latin typeface="Mukta"/>
                <a:ea typeface="Mukta"/>
                <a:cs typeface="Mukta"/>
                <a:sym typeface="Mukta"/>
              </a:rPr>
              <a:t>Board members</a:t>
            </a:r>
            <a:endParaRPr sz="4000">
              <a:solidFill>
                <a:srgbClr val="32260E"/>
              </a:solidFill>
              <a:latin typeface="Mukta"/>
              <a:ea typeface="Mukta"/>
              <a:cs typeface="Mukta"/>
              <a:sym typeface="Mukta"/>
            </a:endParaRPr>
          </a:p>
          <a:p>
            <a:pPr marL="0" lvl="0" indent="0" algn="l" rtl="0">
              <a:lnSpc>
                <a:spcPct val="150000"/>
              </a:lnSpc>
              <a:spcBef>
                <a:spcPts val="1200"/>
              </a:spcBef>
              <a:spcAft>
                <a:spcPts val="0"/>
              </a:spcAft>
              <a:buClr>
                <a:schemeClr val="dk1"/>
              </a:buClr>
              <a:buSzPts val="1100"/>
              <a:buFont typeface="Arial"/>
              <a:buNone/>
            </a:pPr>
            <a:r>
              <a:rPr lang="en-US" sz="4000">
                <a:solidFill>
                  <a:srgbClr val="32260E"/>
                </a:solidFill>
                <a:latin typeface="Mukta"/>
                <a:ea typeface="Mukta"/>
                <a:cs typeface="Mukta"/>
                <a:sym typeface="Mukta"/>
              </a:rPr>
              <a:t>Funders/Donors</a:t>
            </a:r>
            <a:endParaRPr sz="4000">
              <a:solidFill>
                <a:srgbClr val="32260E"/>
              </a:solidFill>
              <a:latin typeface="Mukta"/>
              <a:ea typeface="Mukta"/>
              <a:cs typeface="Mukta"/>
              <a:sym typeface="Mukta"/>
            </a:endParaRPr>
          </a:p>
          <a:p>
            <a:pPr marL="0" lvl="0" indent="0" algn="l" rtl="0">
              <a:lnSpc>
                <a:spcPct val="150000"/>
              </a:lnSpc>
              <a:spcBef>
                <a:spcPts val="1200"/>
              </a:spcBef>
              <a:spcAft>
                <a:spcPts val="0"/>
              </a:spcAft>
              <a:buClr>
                <a:schemeClr val="dk1"/>
              </a:buClr>
              <a:buSzPts val="1100"/>
              <a:buFont typeface="Arial"/>
              <a:buNone/>
            </a:pPr>
            <a:r>
              <a:rPr lang="en-US" sz="4000">
                <a:solidFill>
                  <a:srgbClr val="32260E"/>
                </a:solidFill>
                <a:latin typeface="Mukta"/>
                <a:ea typeface="Mukta"/>
                <a:cs typeface="Mukta"/>
                <a:sym typeface="Mukta"/>
              </a:rPr>
              <a:t>Partners</a:t>
            </a:r>
            <a:endParaRPr sz="4000">
              <a:solidFill>
                <a:srgbClr val="32260E"/>
              </a:solidFill>
              <a:latin typeface="Mukta"/>
              <a:ea typeface="Mukta"/>
              <a:cs typeface="Mukta"/>
              <a:sym typeface="Mukta"/>
            </a:endParaRPr>
          </a:p>
          <a:p>
            <a:pPr marL="0" lvl="0" indent="0" algn="l" rtl="0">
              <a:lnSpc>
                <a:spcPct val="150000"/>
              </a:lnSpc>
              <a:spcBef>
                <a:spcPts val="1200"/>
              </a:spcBef>
              <a:spcAft>
                <a:spcPts val="0"/>
              </a:spcAft>
              <a:buClr>
                <a:schemeClr val="dk1"/>
              </a:buClr>
              <a:buSzPts val="1100"/>
              <a:buFont typeface="Arial"/>
              <a:buNone/>
            </a:pPr>
            <a:r>
              <a:rPr lang="en-US" sz="4000">
                <a:solidFill>
                  <a:srgbClr val="32260E"/>
                </a:solidFill>
                <a:latin typeface="Mukta"/>
                <a:ea typeface="Mukta"/>
                <a:cs typeface="Mukta"/>
                <a:sym typeface="Mukta"/>
              </a:rPr>
              <a:t>Government contracts</a:t>
            </a:r>
            <a:endParaRPr sz="4000">
              <a:solidFill>
                <a:srgbClr val="32260E"/>
              </a:solidFill>
              <a:latin typeface="Mukta"/>
              <a:ea typeface="Mukta"/>
              <a:cs typeface="Mukta"/>
              <a:sym typeface="Mukta"/>
            </a:endParaRPr>
          </a:p>
          <a:p>
            <a:pPr marL="0" lvl="0" indent="0" algn="l" rtl="0">
              <a:lnSpc>
                <a:spcPct val="150000"/>
              </a:lnSpc>
              <a:spcBef>
                <a:spcPts val="1200"/>
              </a:spcBef>
              <a:spcAft>
                <a:spcPts val="0"/>
              </a:spcAft>
              <a:buClr>
                <a:schemeClr val="dk1"/>
              </a:buClr>
              <a:buSzPts val="1100"/>
              <a:buFont typeface="Arial"/>
              <a:buNone/>
            </a:pPr>
            <a:r>
              <a:rPr lang="en-US" sz="4000">
                <a:solidFill>
                  <a:srgbClr val="32260E"/>
                </a:solidFill>
                <a:latin typeface="Mukta"/>
                <a:ea typeface="Mukta"/>
                <a:cs typeface="Mukta"/>
                <a:sym typeface="Mukta"/>
              </a:rPr>
              <a:t>Volunteers</a:t>
            </a:r>
            <a:endParaRPr sz="4000">
              <a:solidFill>
                <a:srgbClr val="32260E"/>
              </a:solidFill>
              <a:latin typeface="Mukta"/>
              <a:ea typeface="Mukta"/>
              <a:cs typeface="Mukta"/>
              <a:sym typeface="Mukta"/>
            </a:endParaRPr>
          </a:p>
          <a:p>
            <a:pPr marL="0" lvl="0" indent="0" algn="l" rtl="0">
              <a:lnSpc>
                <a:spcPct val="150000"/>
              </a:lnSpc>
              <a:spcBef>
                <a:spcPts val="1200"/>
              </a:spcBef>
              <a:spcAft>
                <a:spcPts val="0"/>
              </a:spcAft>
              <a:buClr>
                <a:schemeClr val="dk1"/>
              </a:buClr>
              <a:buSzPts val="1100"/>
              <a:buFont typeface="Arial"/>
              <a:buNone/>
            </a:pPr>
            <a:r>
              <a:rPr lang="en-US" sz="4000">
                <a:solidFill>
                  <a:srgbClr val="32260E"/>
                </a:solidFill>
                <a:latin typeface="Mukta"/>
                <a:ea typeface="Mukta"/>
                <a:cs typeface="Mukta"/>
                <a:sym typeface="Mukta"/>
              </a:rPr>
              <a:t>Helpful laws/policies</a:t>
            </a:r>
            <a:endParaRPr sz="4000">
              <a:solidFill>
                <a:srgbClr val="32260E"/>
              </a:solidFill>
              <a:latin typeface="Mukta"/>
              <a:ea typeface="Mukta"/>
              <a:cs typeface="Mukta"/>
              <a:sym typeface="Mukta"/>
            </a:endParaRPr>
          </a:p>
          <a:p>
            <a:pPr marL="0" marR="0" lvl="0" indent="0" algn="l" rtl="0">
              <a:lnSpc>
                <a:spcPct val="97674"/>
              </a:lnSpc>
              <a:spcBef>
                <a:spcPts val="1200"/>
              </a:spcBef>
              <a:spcAft>
                <a:spcPts val="0"/>
              </a:spcAft>
              <a:buNone/>
            </a:pPr>
            <a:endParaRPr sz="3600" b="0" i="0" u="none" strike="noStrike" cap="none">
              <a:solidFill>
                <a:srgbClr val="32260E"/>
              </a:solidFill>
              <a:latin typeface="MuktaMahee Bold"/>
              <a:ea typeface="MuktaMahee Bold"/>
              <a:cs typeface="MuktaMahee Bold"/>
              <a:sym typeface="Mukta Mahee"/>
            </a:endParaRPr>
          </a:p>
        </p:txBody>
      </p:sp>
      <p:sp>
        <p:nvSpPr>
          <p:cNvPr id="119" name="Google Shape;119;p18"/>
          <p:cNvSpPr txBox="1"/>
          <p:nvPr/>
        </p:nvSpPr>
        <p:spPr>
          <a:xfrm>
            <a:off x="8653375" y="772700"/>
            <a:ext cx="8093700" cy="923400"/>
          </a:xfrm>
          <a:prstGeom prst="rect">
            <a:avLst/>
          </a:prstGeom>
          <a:noFill/>
          <a:ln>
            <a:noFill/>
          </a:ln>
        </p:spPr>
        <p:txBody>
          <a:bodyPr spcFirstLastPara="1" wrap="square" lIns="0" tIns="0" rIns="0" bIns="0" anchor="t" anchorCtr="0">
            <a:spAutoFit/>
          </a:bodyPr>
          <a:lstStyle/>
          <a:p>
            <a:pPr marL="0" marR="0" lvl="0" indent="0" algn="l" rtl="0">
              <a:lnSpc>
                <a:spcPct val="111001"/>
              </a:lnSpc>
              <a:spcBef>
                <a:spcPts val="0"/>
              </a:spcBef>
              <a:spcAft>
                <a:spcPts val="0"/>
              </a:spcAft>
              <a:buNone/>
            </a:pPr>
            <a:r>
              <a:rPr lang="en-US" sz="5999" b="1">
                <a:solidFill>
                  <a:srgbClr val="32260E"/>
                </a:solidFill>
                <a:latin typeface="MuktaMahee Bold"/>
                <a:ea typeface="MuktaMahee Bold"/>
                <a:cs typeface="MuktaMahee Bold"/>
                <a:sym typeface="Mukta Mahee"/>
              </a:rPr>
              <a:t>There are not enough...</a:t>
            </a: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5"/>
          <p:cNvSpPr/>
          <p:nvPr/>
        </p:nvSpPr>
        <p:spPr>
          <a:xfrm>
            <a:off x="0" y="0"/>
            <a:ext cx="18288000" cy="1485900"/>
          </a:xfrm>
          <a:prstGeom prst="rect">
            <a:avLst/>
          </a:prstGeom>
          <a:solidFill>
            <a:srgbClr val="E2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5"/>
          <p:cNvSpPr/>
          <p:nvPr/>
        </p:nvSpPr>
        <p:spPr>
          <a:xfrm>
            <a:off x="0" y="9456200"/>
            <a:ext cx="18288000" cy="1026600"/>
          </a:xfrm>
          <a:prstGeom prst="rect">
            <a:avLst/>
          </a:prstGeom>
          <a:solidFill>
            <a:srgbClr val="6F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5"/>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chemeClr val="dk1"/>
                </a:solidFill>
                <a:latin typeface="MuktaMahee Bold"/>
                <a:ea typeface="MuktaMahee Bold"/>
                <a:cs typeface="MuktaMahee Bold"/>
                <a:sym typeface="Mukta Mahee"/>
              </a:rPr>
              <a:t>Creating a Bridge to Abundance</a:t>
            </a:r>
            <a:endParaRPr>
              <a:solidFill>
                <a:schemeClr val="dk1"/>
              </a:solidFill>
            </a:endParaRPr>
          </a:p>
        </p:txBody>
      </p:sp>
      <p:sp>
        <p:nvSpPr>
          <p:cNvPr id="625" name="Google Shape;625;p75"/>
          <p:cNvSpPr/>
          <p:nvPr/>
        </p:nvSpPr>
        <p:spPr>
          <a:xfrm>
            <a:off x="457200" y="22860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5"/>
          <p:cNvSpPr txBox="1"/>
          <p:nvPr/>
        </p:nvSpPr>
        <p:spPr>
          <a:xfrm>
            <a:off x="1200150" y="2071800"/>
            <a:ext cx="16783200" cy="270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have access to the policy influencers necessary to move our mission forward... </a:t>
            </a:r>
            <a:r>
              <a:rPr lang="en-US" sz="4100" b="1">
                <a:solidFill>
                  <a:schemeClr val="dk1"/>
                </a:solidFill>
                <a:latin typeface="Mukta"/>
                <a:ea typeface="Mukta"/>
                <a:cs typeface="Mukta"/>
                <a:sym typeface="Mukta"/>
              </a:rPr>
              <a:t>yet. But if we create a list of the key policymakers passionate about our issue, then we can figure out who in our network might be able to introduce us.</a:t>
            </a:r>
            <a:endParaRPr sz="4100" b="1">
              <a:latin typeface="Mukta"/>
              <a:ea typeface="Mukta"/>
              <a:cs typeface="Mukta"/>
              <a:sym typeface="Mukta"/>
            </a:endParaRPr>
          </a:p>
        </p:txBody>
      </p:sp>
      <p:sp>
        <p:nvSpPr>
          <p:cNvPr id="627" name="Google Shape;627;p75"/>
          <p:cNvSpPr/>
          <p:nvPr/>
        </p:nvSpPr>
        <p:spPr>
          <a:xfrm>
            <a:off x="1200150" y="3429000"/>
            <a:ext cx="16233000" cy="1485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5"/>
          <p:cNvSpPr/>
          <p:nvPr/>
        </p:nvSpPr>
        <p:spPr>
          <a:xfrm>
            <a:off x="5213175" y="2705100"/>
            <a:ext cx="118425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76"/>
          <p:cNvSpPr/>
          <p:nvPr/>
        </p:nvSpPr>
        <p:spPr>
          <a:xfrm>
            <a:off x="0" y="0"/>
            <a:ext cx="18288000" cy="1485900"/>
          </a:xfrm>
          <a:prstGeom prst="rect">
            <a:avLst/>
          </a:prstGeom>
          <a:solidFill>
            <a:srgbClr val="E2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6"/>
          <p:cNvSpPr/>
          <p:nvPr/>
        </p:nvSpPr>
        <p:spPr>
          <a:xfrm>
            <a:off x="0" y="9456200"/>
            <a:ext cx="18288000" cy="1026600"/>
          </a:xfrm>
          <a:prstGeom prst="rect">
            <a:avLst/>
          </a:prstGeom>
          <a:solidFill>
            <a:srgbClr val="6F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6"/>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chemeClr val="dk1"/>
                </a:solidFill>
                <a:latin typeface="MuktaMahee Bold"/>
                <a:ea typeface="MuktaMahee Bold"/>
                <a:cs typeface="MuktaMahee Bold"/>
                <a:sym typeface="Mukta Mahee"/>
              </a:rPr>
              <a:t>Creating a Bridge to Abundance</a:t>
            </a:r>
            <a:endParaRPr>
              <a:solidFill>
                <a:schemeClr val="dk1"/>
              </a:solidFill>
            </a:endParaRPr>
          </a:p>
        </p:txBody>
      </p:sp>
      <p:sp>
        <p:nvSpPr>
          <p:cNvPr id="636" name="Google Shape;636;p76"/>
          <p:cNvSpPr/>
          <p:nvPr/>
        </p:nvSpPr>
        <p:spPr>
          <a:xfrm>
            <a:off x="457200" y="22860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6"/>
          <p:cNvSpPr txBox="1"/>
          <p:nvPr/>
        </p:nvSpPr>
        <p:spPr>
          <a:xfrm>
            <a:off x="1200150" y="2071800"/>
            <a:ext cx="16783200" cy="270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i="1">
                <a:solidFill>
                  <a:schemeClr val="dk1"/>
                </a:solidFill>
                <a:latin typeface="Mukta"/>
                <a:ea typeface="Mukta"/>
                <a:cs typeface="Mukta"/>
                <a:sym typeface="Mukta"/>
              </a:rPr>
              <a:t>We don't have access to the policy influencers necessary to move our mission forward... </a:t>
            </a:r>
            <a:r>
              <a:rPr lang="en-US" sz="4100" b="1">
                <a:solidFill>
                  <a:schemeClr val="dk1"/>
                </a:solidFill>
                <a:latin typeface="Mukta"/>
                <a:ea typeface="Mukta"/>
                <a:cs typeface="Mukta"/>
                <a:sym typeface="Mukta"/>
              </a:rPr>
              <a:t>yet. But if we create a list of the key policymakers passionate about our issue, then we can figure out who in our network might be able to introduce us.</a:t>
            </a:r>
            <a:endParaRPr sz="4100" b="1">
              <a:latin typeface="Mukta"/>
              <a:ea typeface="Mukta"/>
              <a:cs typeface="Mukta"/>
              <a:sym typeface="Mukta"/>
            </a:endParaRPr>
          </a:p>
        </p:txBody>
      </p:sp>
      <p:sp>
        <p:nvSpPr>
          <p:cNvPr id="638" name="Google Shape;638;p76"/>
          <p:cNvSpPr/>
          <p:nvPr/>
        </p:nvSpPr>
        <p:spPr>
          <a:xfrm>
            <a:off x="457200" y="5565000"/>
            <a:ext cx="514500" cy="419100"/>
          </a:xfrm>
          <a:prstGeom prst="chevron">
            <a:avLst>
              <a:gd name="adj" fmla="val 50000"/>
            </a:avLst>
          </a:prstGeom>
          <a:solidFill>
            <a:srgbClr val="FFDE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6"/>
          <p:cNvSpPr txBox="1"/>
          <p:nvPr/>
        </p:nvSpPr>
        <p:spPr>
          <a:xfrm>
            <a:off x="1200150" y="5366700"/>
            <a:ext cx="5578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a:solidFill>
                  <a:schemeClr val="dk1"/>
                </a:solidFill>
                <a:latin typeface="Mukta"/>
                <a:ea typeface="Mukta"/>
                <a:cs typeface="Mukta"/>
                <a:sym typeface="Mukta"/>
              </a:rPr>
              <a:t>Your Turn!</a:t>
            </a:r>
            <a:endParaRPr/>
          </a:p>
        </p:txBody>
      </p:sp>
      <p:sp>
        <p:nvSpPr>
          <p:cNvPr id="640" name="Google Shape;640;p76"/>
          <p:cNvSpPr/>
          <p:nvPr/>
        </p:nvSpPr>
        <p:spPr>
          <a:xfrm>
            <a:off x="312950" y="5508100"/>
            <a:ext cx="11842500" cy="78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77"/>
          <p:cNvSpPr txBox="1">
            <a:spLocks noGrp="1"/>
          </p:cNvSpPr>
          <p:nvPr>
            <p:ph type="title"/>
          </p:nvPr>
        </p:nvSpPr>
        <p:spPr>
          <a:xfrm>
            <a:off x="1246800" y="1780100"/>
            <a:ext cx="34082400" cy="2290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646" name="Google Shape;646;p77"/>
          <p:cNvSpPr txBox="1">
            <a:spLocks noGrp="1"/>
          </p:cNvSpPr>
          <p:nvPr>
            <p:ph type="body" idx="1"/>
          </p:nvPr>
        </p:nvSpPr>
        <p:spPr>
          <a:xfrm>
            <a:off x="1246800" y="4609900"/>
            <a:ext cx="34082400" cy="136656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a:p>
        </p:txBody>
      </p:sp>
      <p:pic>
        <p:nvPicPr>
          <p:cNvPr id="647" name="Google Shape;647;p7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648" name="Google Shape;648;p77"/>
          <p:cNvSpPr/>
          <p:nvPr/>
        </p:nvSpPr>
        <p:spPr>
          <a:xfrm>
            <a:off x="8017200" y="5518350"/>
            <a:ext cx="10037400" cy="3678000"/>
          </a:xfrm>
          <a:prstGeom prst="rect">
            <a:avLst/>
          </a:prstGeom>
          <a:solidFill>
            <a:srgbClr val="FBFBF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78"/>
          <p:cNvSpPr txBox="1">
            <a:spLocks noGrp="1"/>
          </p:cNvSpPr>
          <p:nvPr>
            <p:ph type="title"/>
          </p:nvPr>
        </p:nvSpPr>
        <p:spPr>
          <a:xfrm>
            <a:off x="1246800" y="1780100"/>
            <a:ext cx="34082400" cy="2290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654" name="Google Shape;654;p78"/>
          <p:cNvSpPr txBox="1">
            <a:spLocks noGrp="1"/>
          </p:cNvSpPr>
          <p:nvPr>
            <p:ph type="body" idx="1"/>
          </p:nvPr>
        </p:nvSpPr>
        <p:spPr>
          <a:xfrm>
            <a:off x="1246800" y="4609900"/>
            <a:ext cx="34082400" cy="136656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a:p>
        </p:txBody>
      </p:sp>
      <p:pic>
        <p:nvPicPr>
          <p:cNvPr id="655" name="Google Shape;655;p78"/>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FB7B8"/>
        </a:solidFill>
        <a:effectLst/>
      </p:bgPr>
    </p:bg>
    <p:spTree>
      <p:nvGrpSpPr>
        <p:cNvPr id="1" name="Shape 659"/>
        <p:cNvGrpSpPr/>
        <p:nvPr/>
      </p:nvGrpSpPr>
      <p:grpSpPr>
        <a:xfrm>
          <a:off x="0" y="0"/>
          <a:ext cx="0" cy="0"/>
          <a:chOff x="0" y="0"/>
          <a:chExt cx="0" cy="0"/>
        </a:xfrm>
      </p:grpSpPr>
      <p:sp>
        <p:nvSpPr>
          <p:cNvPr id="660" name="Google Shape;660;p79"/>
          <p:cNvSpPr txBox="1"/>
          <p:nvPr/>
        </p:nvSpPr>
        <p:spPr>
          <a:xfrm>
            <a:off x="247650" y="2926950"/>
            <a:ext cx="10820400" cy="4431983"/>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1100"/>
              <a:buNone/>
            </a:pPr>
            <a:r>
              <a:rPr lang="en-US" sz="7200" dirty="0">
                <a:solidFill>
                  <a:schemeClr val="dk1"/>
                </a:solidFill>
              </a:rPr>
              <a:t>To truly attract abundance, you must articulate how you </a:t>
            </a:r>
          </a:p>
          <a:p>
            <a:pPr marL="0" lvl="0" indent="0" algn="ctr" rtl="0">
              <a:spcBef>
                <a:spcPts val="0"/>
              </a:spcBef>
              <a:spcAft>
                <a:spcPts val="0"/>
              </a:spcAft>
              <a:buSzPts val="1100"/>
              <a:buNone/>
            </a:pPr>
            <a:r>
              <a:rPr lang="en-US" sz="7200" dirty="0">
                <a:solidFill>
                  <a:schemeClr val="dk1"/>
                </a:solidFill>
              </a:rPr>
              <a:t>will use it</a:t>
            </a:r>
            <a:endParaRPr sz="7200" dirty="0">
              <a:solidFill>
                <a:schemeClr val="dk1"/>
              </a:solidFill>
              <a:latin typeface="Mukta"/>
              <a:ea typeface="Mukta"/>
              <a:cs typeface="Mukta"/>
              <a:sym typeface="Mukta"/>
            </a:endParaRPr>
          </a:p>
        </p:txBody>
      </p:sp>
      <p:pic>
        <p:nvPicPr>
          <p:cNvPr id="661" name="Google Shape;661;p79"/>
          <p:cNvPicPr preferRelativeResize="0"/>
          <p:nvPr/>
        </p:nvPicPr>
        <p:blipFill>
          <a:blip r:embed="rId3">
            <a:alphaModFix/>
          </a:blip>
          <a:stretch>
            <a:fillRect/>
          </a:stretch>
        </p:blipFill>
        <p:spPr>
          <a:xfrm>
            <a:off x="11431675" y="0"/>
            <a:ext cx="6856323" cy="102870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29D82"/>
        </a:solidFill>
        <a:effectLst/>
      </p:bgPr>
    </p:bg>
    <p:spTree>
      <p:nvGrpSpPr>
        <p:cNvPr id="1" name="Shape 665"/>
        <p:cNvGrpSpPr/>
        <p:nvPr/>
      </p:nvGrpSpPr>
      <p:grpSpPr>
        <a:xfrm>
          <a:off x="0" y="0"/>
          <a:ext cx="0" cy="0"/>
          <a:chOff x="0" y="0"/>
          <a:chExt cx="0" cy="0"/>
        </a:xfrm>
      </p:grpSpPr>
      <p:sp>
        <p:nvSpPr>
          <p:cNvPr id="666" name="Google Shape;666;p80"/>
          <p:cNvSpPr txBox="1"/>
          <p:nvPr/>
        </p:nvSpPr>
        <p:spPr>
          <a:xfrm>
            <a:off x="1269299" y="3429000"/>
            <a:ext cx="15749400" cy="29553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SzPts val="1100"/>
              <a:buFont typeface="Arial"/>
              <a:buNone/>
            </a:pPr>
            <a:r>
              <a:rPr lang="en-US" sz="9600">
                <a:solidFill>
                  <a:schemeClr val="dk1"/>
                </a:solidFill>
                <a:latin typeface="Mukta Medium"/>
                <a:ea typeface="Mukta Medium"/>
                <a:cs typeface="Mukta Medium"/>
                <a:sym typeface="Mukta Medium"/>
              </a:rPr>
              <a:t>What do you ultimately want your organization to achieve? </a:t>
            </a:r>
            <a:endParaRPr sz="9600">
              <a:latin typeface="Mukta Medium"/>
              <a:ea typeface="Mukta Medium"/>
              <a:cs typeface="Mukta Medium"/>
              <a:sym typeface="Mukta Medium"/>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81"/>
          <p:cNvSpPr/>
          <p:nvPr/>
        </p:nvSpPr>
        <p:spPr>
          <a:xfrm>
            <a:off x="0" y="0"/>
            <a:ext cx="18288000" cy="15432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1"/>
          <p:cNvSpPr/>
          <p:nvPr/>
        </p:nvSpPr>
        <p:spPr>
          <a:xfrm>
            <a:off x="0" y="9456200"/>
            <a:ext cx="18288000" cy="10266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1"/>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rgbClr val="FBFBF5"/>
                </a:solidFill>
                <a:latin typeface="MuktaMahee Bold"/>
                <a:ea typeface="MuktaMahee Bold"/>
                <a:cs typeface="MuktaMahee Bold"/>
                <a:sym typeface="Mukta Mahee"/>
              </a:rPr>
              <a:t>Theory of Change</a:t>
            </a:r>
            <a:endParaRPr/>
          </a:p>
        </p:txBody>
      </p:sp>
      <p:sp>
        <p:nvSpPr>
          <p:cNvPr id="674" name="Google Shape;674;p81"/>
          <p:cNvSpPr txBox="1"/>
          <p:nvPr/>
        </p:nvSpPr>
        <p:spPr>
          <a:xfrm>
            <a:off x="1100250" y="3790950"/>
            <a:ext cx="160875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0">
                <a:solidFill>
                  <a:schemeClr val="dk1"/>
                </a:solidFill>
                <a:highlight>
                  <a:srgbClr val="FFFFFF"/>
                </a:highlight>
                <a:latin typeface="Mukta"/>
                <a:ea typeface="Mukta"/>
                <a:cs typeface="Mukta"/>
                <a:sym typeface="Mukta"/>
              </a:rPr>
              <a:t>Describes the social change you seek</a:t>
            </a:r>
            <a:endParaRPr sz="6000">
              <a:solidFill>
                <a:schemeClr val="dk1"/>
              </a:solidFill>
              <a:latin typeface="Mukta"/>
              <a:ea typeface="Mukta"/>
              <a:cs typeface="Mukta"/>
              <a:sym typeface="Mukta"/>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82"/>
          <p:cNvSpPr/>
          <p:nvPr/>
        </p:nvSpPr>
        <p:spPr>
          <a:xfrm>
            <a:off x="0" y="0"/>
            <a:ext cx="18288000" cy="15432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2"/>
          <p:cNvSpPr/>
          <p:nvPr/>
        </p:nvSpPr>
        <p:spPr>
          <a:xfrm>
            <a:off x="0" y="9456200"/>
            <a:ext cx="18288000" cy="10266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2"/>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rgbClr val="FBFBF5"/>
                </a:solidFill>
                <a:latin typeface="MuktaMahee Bold"/>
                <a:ea typeface="MuktaMahee Bold"/>
                <a:cs typeface="MuktaMahee Bold"/>
                <a:sym typeface="Mukta Mahee"/>
              </a:rPr>
              <a:t>Theory of Change</a:t>
            </a:r>
            <a:endParaRPr/>
          </a:p>
        </p:txBody>
      </p:sp>
      <p:sp>
        <p:nvSpPr>
          <p:cNvPr id="682" name="Google Shape;682;p82"/>
          <p:cNvSpPr/>
          <p:nvPr/>
        </p:nvSpPr>
        <p:spPr>
          <a:xfrm>
            <a:off x="464765" y="2831796"/>
            <a:ext cx="3420900" cy="5165400"/>
          </a:xfrm>
          <a:prstGeom prst="rect">
            <a:avLst/>
          </a:prstGeom>
          <a:solidFill>
            <a:srgbClr val="00858E">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2"/>
          <p:cNvSpPr/>
          <p:nvPr/>
        </p:nvSpPr>
        <p:spPr>
          <a:xfrm>
            <a:off x="464765" y="2542236"/>
            <a:ext cx="3420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2"/>
          <p:cNvSpPr txBox="1"/>
          <p:nvPr/>
        </p:nvSpPr>
        <p:spPr>
          <a:xfrm>
            <a:off x="502390" y="2525263"/>
            <a:ext cx="3420900" cy="1088100"/>
          </a:xfrm>
          <a:prstGeom prst="rect">
            <a:avLst/>
          </a:prstGeom>
          <a:noFill/>
          <a:ln>
            <a:noFill/>
          </a:ln>
        </p:spPr>
        <p:txBody>
          <a:bodyPr spcFirstLastPara="1" wrap="square" lIns="0" tIns="0" rIns="0" bIns="0" anchor="t" anchorCtr="0">
            <a:spAutoFit/>
          </a:bodyPr>
          <a:lstStyle/>
          <a:p>
            <a:pPr marL="0" marR="0" lvl="0" indent="0" algn="ctr" rtl="0">
              <a:lnSpc>
                <a:spcPct val="101993"/>
              </a:lnSpc>
              <a:spcBef>
                <a:spcPts val="0"/>
              </a:spcBef>
              <a:spcAft>
                <a:spcPts val="0"/>
              </a:spcAft>
              <a:buNone/>
            </a:pPr>
            <a:r>
              <a:rPr lang="en-US" sz="3500" b="1" i="0" u="none" strike="noStrike" cap="none">
                <a:solidFill>
                  <a:srgbClr val="FFFFFF"/>
                </a:solidFill>
                <a:latin typeface="MuktaMahee SemiBold"/>
                <a:ea typeface="MuktaMahee SemiBold"/>
                <a:cs typeface="MuktaMahee SemiBold"/>
                <a:sym typeface="Mukta Mahee SemiBold"/>
              </a:rPr>
              <a:t>Target Population</a:t>
            </a:r>
            <a:endParaRPr sz="3500"/>
          </a:p>
        </p:txBody>
      </p:sp>
      <p:sp>
        <p:nvSpPr>
          <p:cNvPr id="685" name="Google Shape;685;p82"/>
          <p:cNvSpPr txBox="1"/>
          <p:nvPr/>
        </p:nvSpPr>
        <p:spPr>
          <a:xfrm>
            <a:off x="638854"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people or groups are you seeking to benefit or influence?</a:t>
            </a:r>
            <a:endParaRPr/>
          </a:p>
        </p:txBody>
      </p:sp>
      <p:sp>
        <p:nvSpPr>
          <p:cNvPr id="686" name="Google Shape;686;p82"/>
          <p:cNvSpPr/>
          <p:nvPr/>
        </p:nvSpPr>
        <p:spPr>
          <a:xfrm>
            <a:off x="4101064" y="2827478"/>
            <a:ext cx="33459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82"/>
          <p:cNvSpPr txBox="1"/>
          <p:nvPr/>
        </p:nvSpPr>
        <p:spPr>
          <a:xfrm>
            <a:off x="4237675" y="4116468"/>
            <a:ext cx="3072600" cy="4340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relevant trends in or changes to the external environment are occuring?</a:t>
            </a:r>
            <a:endParaRPr/>
          </a:p>
          <a:p>
            <a:pPr marL="0" marR="0" lvl="0" indent="0" algn="ctr" rtl="0">
              <a:lnSpc>
                <a:spcPct val="140000"/>
              </a:lnSpc>
              <a:spcBef>
                <a:spcPts val="0"/>
              </a:spcBef>
              <a:spcAft>
                <a:spcPts val="0"/>
              </a:spcAft>
              <a:buNone/>
            </a:pPr>
            <a:endParaRPr sz="3000" b="0" i="0" u="none" strike="noStrike" cap="none">
              <a:solidFill>
                <a:srgbClr val="5D342C"/>
              </a:solidFill>
              <a:latin typeface="MuktaMahee Bold"/>
              <a:ea typeface="MuktaMahee Bold"/>
              <a:cs typeface="MuktaMahee Bold"/>
              <a:sym typeface="Mukta Mahee"/>
            </a:endParaRPr>
          </a:p>
        </p:txBody>
      </p:sp>
      <p:sp>
        <p:nvSpPr>
          <p:cNvPr id="688" name="Google Shape;688;p82"/>
          <p:cNvSpPr/>
          <p:nvPr/>
        </p:nvSpPr>
        <p:spPr>
          <a:xfrm>
            <a:off x="7624752" y="2827478"/>
            <a:ext cx="33492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2"/>
          <p:cNvSpPr txBox="1"/>
          <p:nvPr/>
        </p:nvSpPr>
        <p:spPr>
          <a:xfrm>
            <a:off x="7776152"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How and where are you core competencies employed?</a:t>
            </a:r>
            <a:endParaRPr/>
          </a:p>
        </p:txBody>
      </p:sp>
      <p:sp>
        <p:nvSpPr>
          <p:cNvPr id="690" name="Google Shape;690;p82"/>
          <p:cNvSpPr/>
          <p:nvPr/>
        </p:nvSpPr>
        <p:spPr>
          <a:xfrm>
            <a:off x="11110266" y="2827478"/>
            <a:ext cx="32697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2"/>
          <p:cNvSpPr txBox="1"/>
          <p:nvPr/>
        </p:nvSpPr>
        <p:spPr>
          <a:xfrm>
            <a:off x="11208791" y="4319101"/>
            <a:ext cx="3072600" cy="3047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changed conditions do you believe will result from these activities?</a:t>
            </a:r>
            <a:endParaRPr/>
          </a:p>
        </p:txBody>
      </p:sp>
      <p:sp>
        <p:nvSpPr>
          <p:cNvPr id="692" name="Google Shape;692;p82"/>
          <p:cNvSpPr/>
          <p:nvPr/>
        </p:nvSpPr>
        <p:spPr>
          <a:xfrm>
            <a:off x="11110266" y="2542236"/>
            <a:ext cx="32697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2"/>
          <p:cNvSpPr/>
          <p:nvPr/>
        </p:nvSpPr>
        <p:spPr>
          <a:xfrm>
            <a:off x="4101064" y="2542236"/>
            <a:ext cx="3345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82"/>
          <p:cNvSpPr/>
          <p:nvPr/>
        </p:nvSpPr>
        <p:spPr>
          <a:xfrm>
            <a:off x="7650895" y="2542236"/>
            <a:ext cx="33231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82"/>
          <p:cNvSpPr txBox="1"/>
          <p:nvPr/>
        </p:nvSpPr>
        <p:spPr>
          <a:xfrm>
            <a:off x="4114139" y="2823028"/>
            <a:ext cx="33459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External Context</a:t>
            </a:r>
            <a:endParaRPr/>
          </a:p>
        </p:txBody>
      </p:sp>
      <p:sp>
        <p:nvSpPr>
          <p:cNvPr id="696" name="Google Shape;696;p82"/>
          <p:cNvSpPr txBox="1"/>
          <p:nvPr/>
        </p:nvSpPr>
        <p:spPr>
          <a:xfrm>
            <a:off x="7623607" y="2823028"/>
            <a:ext cx="33231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Activities</a:t>
            </a:r>
            <a:endParaRPr/>
          </a:p>
        </p:txBody>
      </p:sp>
      <p:sp>
        <p:nvSpPr>
          <p:cNvPr id="697" name="Google Shape;697;p82"/>
          <p:cNvSpPr txBox="1"/>
          <p:nvPr/>
        </p:nvSpPr>
        <p:spPr>
          <a:xfrm>
            <a:off x="11110266" y="2578377"/>
            <a:ext cx="3269700" cy="1108200"/>
          </a:xfrm>
          <a:prstGeom prst="rect">
            <a:avLst/>
          </a:prstGeom>
          <a:noFill/>
          <a:ln>
            <a:noFill/>
          </a:ln>
        </p:spPr>
        <p:txBody>
          <a:bodyPr spcFirstLastPara="1" wrap="square" lIns="0" tIns="0" rIns="0" bIns="0" anchor="t" anchorCtr="0">
            <a:spAutoFit/>
          </a:bodyPr>
          <a:lstStyle/>
          <a:p>
            <a:pPr marL="0" marR="0" lvl="0" indent="0" algn="ctr" rtl="0">
              <a:lnSpc>
                <a:spcPct val="114001"/>
              </a:lnSpc>
              <a:spcBef>
                <a:spcPts val="0"/>
              </a:spcBef>
              <a:spcAft>
                <a:spcPts val="0"/>
              </a:spcAft>
              <a:buNone/>
            </a:pPr>
            <a:r>
              <a:rPr lang="en-US" sz="3364" b="1" i="0" u="none" strike="noStrike" cap="none">
                <a:solidFill>
                  <a:srgbClr val="FFFFFF"/>
                </a:solidFill>
                <a:latin typeface="MuktaMahee SemiBold"/>
                <a:ea typeface="MuktaMahee SemiBold"/>
                <a:cs typeface="MuktaMahee SemiBold"/>
                <a:sym typeface="Mukta Mahee SemiBold"/>
              </a:rPr>
              <a:t>Short/Long Term Outcomes</a:t>
            </a:r>
            <a:endParaRPr/>
          </a:p>
        </p:txBody>
      </p:sp>
      <p:sp>
        <p:nvSpPr>
          <p:cNvPr id="698" name="Google Shape;698;p82"/>
          <p:cNvSpPr/>
          <p:nvPr/>
        </p:nvSpPr>
        <p:spPr>
          <a:xfrm>
            <a:off x="14560864" y="2542236"/>
            <a:ext cx="32622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2"/>
          <p:cNvSpPr/>
          <p:nvPr/>
        </p:nvSpPr>
        <p:spPr>
          <a:xfrm>
            <a:off x="14553534" y="2831796"/>
            <a:ext cx="3269700" cy="51654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2"/>
          <p:cNvSpPr txBox="1"/>
          <p:nvPr/>
        </p:nvSpPr>
        <p:spPr>
          <a:xfrm>
            <a:off x="14516259" y="2823028"/>
            <a:ext cx="32697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Assumptions</a:t>
            </a:r>
            <a:endParaRPr/>
          </a:p>
        </p:txBody>
      </p:sp>
      <p:sp>
        <p:nvSpPr>
          <p:cNvPr id="701" name="Google Shape;701;p82"/>
          <p:cNvSpPr txBox="1"/>
          <p:nvPr/>
        </p:nvSpPr>
        <p:spPr>
          <a:xfrm>
            <a:off x="14652059"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evidence do you have that this theory will actually result in change?</a:t>
            </a:r>
            <a:endParaRPr/>
          </a:p>
        </p:txBody>
      </p:sp>
      <p:sp>
        <p:nvSpPr>
          <p:cNvPr id="702" name="Google Shape;702;p82"/>
          <p:cNvSpPr/>
          <p:nvPr/>
        </p:nvSpPr>
        <p:spPr>
          <a:xfrm>
            <a:off x="3996650" y="1883775"/>
            <a:ext cx="14152200" cy="670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83"/>
          <p:cNvSpPr/>
          <p:nvPr/>
        </p:nvSpPr>
        <p:spPr>
          <a:xfrm>
            <a:off x="0" y="0"/>
            <a:ext cx="18288000" cy="15432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3"/>
          <p:cNvSpPr/>
          <p:nvPr/>
        </p:nvSpPr>
        <p:spPr>
          <a:xfrm>
            <a:off x="0" y="9456200"/>
            <a:ext cx="18288000" cy="10266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3"/>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rgbClr val="FBFBF5"/>
                </a:solidFill>
                <a:latin typeface="MuktaMahee Bold"/>
                <a:ea typeface="MuktaMahee Bold"/>
                <a:cs typeface="MuktaMahee Bold"/>
                <a:sym typeface="Mukta Mahee"/>
              </a:rPr>
              <a:t>Theory of Change</a:t>
            </a:r>
            <a:endParaRPr/>
          </a:p>
        </p:txBody>
      </p:sp>
      <p:sp>
        <p:nvSpPr>
          <p:cNvPr id="710" name="Google Shape;710;p83"/>
          <p:cNvSpPr/>
          <p:nvPr/>
        </p:nvSpPr>
        <p:spPr>
          <a:xfrm>
            <a:off x="464765" y="2831796"/>
            <a:ext cx="3420900" cy="5165400"/>
          </a:xfrm>
          <a:prstGeom prst="rect">
            <a:avLst/>
          </a:prstGeom>
          <a:solidFill>
            <a:srgbClr val="00858E">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3"/>
          <p:cNvSpPr/>
          <p:nvPr/>
        </p:nvSpPr>
        <p:spPr>
          <a:xfrm>
            <a:off x="464765" y="2542236"/>
            <a:ext cx="3420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3"/>
          <p:cNvSpPr txBox="1"/>
          <p:nvPr/>
        </p:nvSpPr>
        <p:spPr>
          <a:xfrm>
            <a:off x="502390" y="2525263"/>
            <a:ext cx="3420900" cy="1088100"/>
          </a:xfrm>
          <a:prstGeom prst="rect">
            <a:avLst/>
          </a:prstGeom>
          <a:noFill/>
          <a:ln>
            <a:noFill/>
          </a:ln>
        </p:spPr>
        <p:txBody>
          <a:bodyPr spcFirstLastPara="1" wrap="square" lIns="0" tIns="0" rIns="0" bIns="0" anchor="t" anchorCtr="0">
            <a:spAutoFit/>
          </a:bodyPr>
          <a:lstStyle/>
          <a:p>
            <a:pPr marL="0" marR="0" lvl="0" indent="0" algn="ctr" rtl="0">
              <a:lnSpc>
                <a:spcPct val="101993"/>
              </a:lnSpc>
              <a:spcBef>
                <a:spcPts val="0"/>
              </a:spcBef>
              <a:spcAft>
                <a:spcPts val="0"/>
              </a:spcAft>
              <a:buNone/>
            </a:pPr>
            <a:r>
              <a:rPr lang="en-US" sz="3500" b="1" i="0" u="none" strike="noStrike" cap="none">
                <a:solidFill>
                  <a:srgbClr val="FFFFFF"/>
                </a:solidFill>
                <a:latin typeface="MuktaMahee SemiBold"/>
                <a:ea typeface="MuktaMahee SemiBold"/>
                <a:cs typeface="MuktaMahee SemiBold"/>
                <a:sym typeface="Mukta Mahee SemiBold"/>
              </a:rPr>
              <a:t>Target Population</a:t>
            </a:r>
            <a:endParaRPr sz="3500"/>
          </a:p>
        </p:txBody>
      </p:sp>
      <p:sp>
        <p:nvSpPr>
          <p:cNvPr id="713" name="Google Shape;713;p83"/>
          <p:cNvSpPr txBox="1"/>
          <p:nvPr/>
        </p:nvSpPr>
        <p:spPr>
          <a:xfrm>
            <a:off x="638854"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people or groups are you seeking to benefit or influence?</a:t>
            </a:r>
            <a:endParaRPr/>
          </a:p>
        </p:txBody>
      </p:sp>
      <p:sp>
        <p:nvSpPr>
          <p:cNvPr id="714" name="Google Shape;714;p83"/>
          <p:cNvSpPr/>
          <p:nvPr/>
        </p:nvSpPr>
        <p:spPr>
          <a:xfrm>
            <a:off x="4101064" y="2827478"/>
            <a:ext cx="33459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3"/>
          <p:cNvSpPr txBox="1"/>
          <p:nvPr/>
        </p:nvSpPr>
        <p:spPr>
          <a:xfrm>
            <a:off x="4237675" y="4116468"/>
            <a:ext cx="3072600" cy="5170646"/>
          </a:xfrm>
          <a:prstGeom prst="rect">
            <a:avLst/>
          </a:prstGeom>
          <a:noFill/>
          <a:ln>
            <a:noFill/>
          </a:ln>
        </p:spPr>
        <p:txBody>
          <a:bodyPr spcFirstLastPara="1" wrap="square" lIns="0" tIns="0" rIns="0" bIns="0" anchor="t" anchorCtr="0">
            <a:spAutoFit/>
          </a:bodyPr>
          <a:lstStyle/>
          <a:p>
            <a:pPr marL="0" lvl="0" indent="0" algn="ctr" rtl="0">
              <a:lnSpc>
                <a:spcPct val="140000"/>
              </a:lnSpc>
              <a:spcBef>
                <a:spcPts val="0"/>
              </a:spcBef>
              <a:spcAft>
                <a:spcPts val="0"/>
              </a:spcAft>
              <a:buClr>
                <a:schemeClr val="dk1"/>
              </a:buClr>
              <a:buFont typeface="Arial"/>
              <a:buNone/>
            </a:pPr>
            <a:r>
              <a:rPr lang="en-US" sz="3000" dirty="0">
                <a:solidFill>
                  <a:srgbClr val="5D342C"/>
                </a:solidFill>
                <a:latin typeface="MuktaMahee Bold"/>
                <a:ea typeface="MuktaMahee Bold"/>
                <a:cs typeface="MuktaMahee Bold"/>
                <a:sym typeface="Mukta Mahee"/>
              </a:rPr>
              <a:t>What relevant things are happening with your collaborators, competitors, clients &amp; others?</a:t>
            </a:r>
            <a:endParaRPr dirty="0"/>
          </a:p>
          <a:p>
            <a:pPr marL="0" marR="0" lvl="0" indent="0" algn="ctr" rtl="0">
              <a:lnSpc>
                <a:spcPct val="140000"/>
              </a:lnSpc>
              <a:spcBef>
                <a:spcPts val="0"/>
              </a:spcBef>
              <a:spcAft>
                <a:spcPts val="0"/>
              </a:spcAft>
              <a:buNone/>
            </a:pPr>
            <a:endParaRPr sz="3000" b="0" i="0" u="none" strike="noStrike" cap="none" dirty="0">
              <a:solidFill>
                <a:srgbClr val="5D342C"/>
              </a:solidFill>
              <a:latin typeface="MuktaMahee Bold"/>
              <a:ea typeface="MuktaMahee Bold"/>
              <a:cs typeface="MuktaMahee Bold"/>
              <a:sym typeface="Mukta Mahee"/>
            </a:endParaRPr>
          </a:p>
        </p:txBody>
      </p:sp>
      <p:sp>
        <p:nvSpPr>
          <p:cNvPr id="716" name="Google Shape;716;p83"/>
          <p:cNvSpPr/>
          <p:nvPr/>
        </p:nvSpPr>
        <p:spPr>
          <a:xfrm>
            <a:off x="7624752" y="2827478"/>
            <a:ext cx="33492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3"/>
          <p:cNvSpPr txBox="1"/>
          <p:nvPr/>
        </p:nvSpPr>
        <p:spPr>
          <a:xfrm>
            <a:off x="7776152"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How and where are you core competencies employed?</a:t>
            </a:r>
            <a:endParaRPr/>
          </a:p>
        </p:txBody>
      </p:sp>
      <p:sp>
        <p:nvSpPr>
          <p:cNvPr id="718" name="Google Shape;718;p83"/>
          <p:cNvSpPr/>
          <p:nvPr/>
        </p:nvSpPr>
        <p:spPr>
          <a:xfrm>
            <a:off x="11110266" y="2827478"/>
            <a:ext cx="32697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3"/>
          <p:cNvSpPr txBox="1"/>
          <p:nvPr/>
        </p:nvSpPr>
        <p:spPr>
          <a:xfrm>
            <a:off x="11208791" y="4319101"/>
            <a:ext cx="3072600" cy="3047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changed conditions do you believe will result from these activities?</a:t>
            </a:r>
            <a:endParaRPr/>
          </a:p>
        </p:txBody>
      </p:sp>
      <p:sp>
        <p:nvSpPr>
          <p:cNvPr id="720" name="Google Shape;720;p83"/>
          <p:cNvSpPr/>
          <p:nvPr/>
        </p:nvSpPr>
        <p:spPr>
          <a:xfrm>
            <a:off x="11110266" y="2542236"/>
            <a:ext cx="32697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3"/>
          <p:cNvSpPr/>
          <p:nvPr/>
        </p:nvSpPr>
        <p:spPr>
          <a:xfrm>
            <a:off x="4101064" y="2542236"/>
            <a:ext cx="3345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3"/>
          <p:cNvSpPr/>
          <p:nvPr/>
        </p:nvSpPr>
        <p:spPr>
          <a:xfrm>
            <a:off x="7650895" y="2542236"/>
            <a:ext cx="33231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3"/>
          <p:cNvSpPr txBox="1"/>
          <p:nvPr/>
        </p:nvSpPr>
        <p:spPr>
          <a:xfrm>
            <a:off x="4114139" y="2823028"/>
            <a:ext cx="33459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External Context</a:t>
            </a:r>
            <a:endParaRPr/>
          </a:p>
        </p:txBody>
      </p:sp>
      <p:sp>
        <p:nvSpPr>
          <p:cNvPr id="724" name="Google Shape;724;p83"/>
          <p:cNvSpPr txBox="1"/>
          <p:nvPr/>
        </p:nvSpPr>
        <p:spPr>
          <a:xfrm>
            <a:off x="7623607" y="2823028"/>
            <a:ext cx="33231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Activities</a:t>
            </a:r>
            <a:endParaRPr/>
          </a:p>
        </p:txBody>
      </p:sp>
      <p:sp>
        <p:nvSpPr>
          <p:cNvPr id="725" name="Google Shape;725;p83"/>
          <p:cNvSpPr txBox="1"/>
          <p:nvPr/>
        </p:nvSpPr>
        <p:spPr>
          <a:xfrm>
            <a:off x="11110266" y="2578377"/>
            <a:ext cx="3269700" cy="1108200"/>
          </a:xfrm>
          <a:prstGeom prst="rect">
            <a:avLst/>
          </a:prstGeom>
          <a:noFill/>
          <a:ln>
            <a:noFill/>
          </a:ln>
        </p:spPr>
        <p:txBody>
          <a:bodyPr spcFirstLastPara="1" wrap="square" lIns="0" tIns="0" rIns="0" bIns="0" anchor="t" anchorCtr="0">
            <a:spAutoFit/>
          </a:bodyPr>
          <a:lstStyle/>
          <a:p>
            <a:pPr marL="0" marR="0" lvl="0" indent="0" algn="ctr" rtl="0">
              <a:lnSpc>
                <a:spcPct val="114001"/>
              </a:lnSpc>
              <a:spcBef>
                <a:spcPts val="0"/>
              </a:spcBef>
              <a:spcAft>
                <a:spcPts val="0"/>
              </a:spcAft>
              <a:buNone/>
            </a:pPr>
            <a:r>
              <a:rPr lang="en-US" sz="3364" b="1" i="0" u="none" strike="noStrike" cap="none">
                <a:solidFill>
                  <a:srgbClr val="FFFFFF"/>
                </a:solidFill>
                <a:latin typeface="MuktaMahee SemiBold"/>
                <a:ea typeface="MuktaMahee SemiBold"/>
                <a:cs typeface="MuktaMahee SemiBold"/>
                <a:sym typeface="Mukta Mahee SemiBold"/>
              </a:rPr>
              <a:t>Short/Long Term Outcomes</a:t>
            </a:r>
            <a:endParaRPr/>
          </a:p>
        </p:txBody>
      </p:sp>
      <p:sp>
        <p:nvSpPr>
          <p:cNvPr id="726" name="Google Shape;726;p83"/>
          <p:cNvSpPr/>
          <p:nvPr/>
        </p:nvSpPr>
        <p:spPr>
          <a:xfrm>
            <a:off x="14560864" y="2542236"/>
            <a:ext cx="32622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3"/>
          <p:cNvSpPr/>
          <p:nvPr/>
        </p:nvSpPr>
        <p:spPr>
          <a:xfrm>
            <a:off x="14553534" y="2831796"/>
            <a:ext cx="3269700" cy="51654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3"/>
          <p:cNvSpPr txBox="1"/>
          <p:nvPr/>
        </p:nvSpPr>
        <p:spPr>
          <a:xfrm>
            <a:off x="14516259" y="2823028"/>
            <a:ext cx="32697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Assumptions</a:t>
            </a:r>
            <a:endParaRPr/>
          </a:p>
        </p:txBody>
      </p:sp>
      <p:sp>
        <p:nvSpPr>
          <p:cNvPr id="729" name="Google Shape;729;p83"/>
          <p:cNvSpPr txBox="1"/>
          <p:nvPr/>
        </p:nvSpPr>
        <p:spPr>
          <a:xfrm>
            <a:off x="14652059"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evidence do you have that this theory will actually result in change?</a:t>
            </a:r>
            <a:endParaRPr/>
          </a:p>
        </p:txBody>
      </p:sp>
      <p:sp>
        <p:nvSpPr>
          <p:cNvPr id="730" name="Google Shape;730;p83"/>
          <p:cNvSpPr/>
          <p:nvPr/>
        </p:nvSpPr>
        <p:spPr>
          <a:xfrm>
            <a:off x="7623600" y="1883775"/>
            <a:ext cx="10524900" cy="670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84"/>
          <p:cNvSpPr/>
          <p:nvPr/>
        </p:nvSpPr>
        <p:spPr>
          <a:xfrm>
            <a:off x="0" y="0"/>
            <a:ext cx="18288000" cy="15432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4"/>
          <p:cNvSpPr/>
          <p:nvPr/>
        </p:nvSpPr>
        <p:spPr>
          <a:xfrm>
            <a:off x="0" y="9456200"/>
            <a:ext cx="18288000" cy="10266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4"/>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rgbClr val="FBFBF5"/>
                </a:solidFill>
                <a:latin typeface="MuktaMahee Bold"/>
                <a:ea typeface="MuktaMahee Bold"/>
                <a:cs typeface="MuktaMahee Bold"/>
                <a:sym typeface="Mukta Mahee"/>
              </a:rPr>
              <a:t>Theory of Change</a:t>
            </a:r>
            <a:endParaRPr/>
          </a:p>
        </p:txBody>
      </p:sp>
      <p:sp>
        <p:nvSpPr>
          <p:cNvPr id="738" name="Google Shape;738;p84"/>
          <p:cNvSpPr/>
          <p:nvPr/>
        </p:nvSpPr>
        <p:spPr>
          <a:xfrm>
            <a:off x="464765" y="2831796"/>
            <a:ext cx="3420900" cy="5165400"/>
          </a:xfrm>
          <a:prstGeom prst="rect">
            <a:avLst/>
          </a:prstGeom>
          <a:solidFill>
            <a:srgbClr val="00858E">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4"/>
          <p:cNvSpPr/>
          <p:nvPr/>
        </p:nvSpPr>
        <p:spPr>
          <a:xfrm>
            <a:off x="464765" y="2542236"/>
            <a:ext cx="3420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4"/>
          <p:cNvSpPr txBox="1"/>
          <p:nvPr/>
        </p:nvSpPr>
        <p:spPr>
          <a:xfrm>
            <a:off x="502390" y="2525263"/>
            <a:ext cx="3420900" cy="1088100"/>
          </a:xfrm>
          <a:prstGeom prst="rect">
            <a:avLst/>
          </a:prstGeom>
          <a:noFill/>
          <a:ln>
            <a:noFill/>
          </a:ln>
        </p:spPr>
        <p:txBody>
          <a:bodyPr spcFirstLastPara="1" wrap="square" lIns="0" tIns="0" rIns="0" bIns="0" anchor="t" anchorCtr="0">
            <a:spAutoFit/>
          </a:bodyPr>
          <a:lstStyle/>
          <a:p>
            <a:pPr marL="0" marR="0" lvl="0" indent="0" algn="ctr" rtl="0">
              <a:lnSpc>
                <a:spcPct val="101993"/>
              </a:lnSpc>
              <a:spcBef>
                <a:spcPts val="0"/>
              </a:spcBef>
              <a:spcAft>
                <a:spcPts val="0"/>
              </a:spcAft>
              <a:buNone/>
            </a:pPr>
            <a:r>
              <a:rPr lang="en-US" sz="3500" b="1" i="0" u="none" strike="noStrike" cap="none">
                <a:solidFill>
                  <a:srgbClr val="FFFFFF"/>
                </a:solidFill>
                <a:latin typeface="MuktaMahee SemiBold"/>
                <a:ea typeface="MuktaMahee SemiBold"/>
                <a:cs typeface="MuktaMahee SemiBold"/>
                <a:sym typeface="Mukta Mahee SemiBold"/>
              </a:rPr>
              <a:t>Target Population</a:t>
            </a:r>
            <a:endParaRPr sz="3500"/>
          </a:p>
        </p:txBody>
      </p:sp>
      <p:sp>
        <p:nvSpPr>
          <p:cNvPr id="741" name="Google Shape;741;p84"/>
          <p:cNvSpPr txBox="1"/>
          <p:nvPr/>
        </p:nvSpPr>
        <p:spPr>
          <a:xfrm>
            <a:off x="638854"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people or groups are you seeking to benefit or influence?</a:t>
            </a:r>
            <a:endParaRPr/>
          </a:p>
        </p:txBody>
      </p:sp>
      <p:sp>
        <p:nvSpPr>
          <p:cNvPr id="742" name="Google Shape;742;p84"/>
          <p:cNvSpPr/>
          <p:nvPr/>
        </p:nvSpPr>
        <p:spPr>
          <a:xfrm>
            <a:off x="4101064" y="2827478"/>
            <a:ext cx="33459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4"/>
          <p:cNvSpPr txBox="1"/>
          <p:nvPr/>
        </p:nvSpPr>
        <p:spPr>
          <a:xfrm>
            <a:off x="4237675" y="4116468"/>
            <a:ext cx="3072600" cy="5170646"/>
          </a:xfrm>
          <a:prstGeom prst="rect">
            <a:avLst/>
          </a:prstGeom>
          <a:noFill/>
          <a:ln>
            <a:noFill/>
          </a:ln>
        </p:spPr>
        <p:txBody>
          <a:bodyPr spcFirstLastPara="1" wrap="square" lIns="0" tIns="0" rIns="0" bIns="0" anchor="t" anchorCtr="0">
            <a:spAutoFit/>
          </a:bodyPr>
          <a:lstStyle/>
          <a:p>
            <a:pPr marL="0" lvl="0" indent="0" algn="ctr" rtl="0">
              <a:lnSpc>
                <a:spcPct val="140000"/>
              </a:lnSpc>
              <a:spcBef>
                <a:spcPts val="0"/>
              </a:spcBef>
              <a:spcAft>
                <a:spcPts val="0"/>
              </a:spcAft>
              <a:buClr>
                <a:schemeClr val="dk1"/>
              </a:buClr>
              <a:buFont typeface="Arial"/>
              <a:buNone/>
            </a:pPr>
            <a:r>
              <a:rPr lang="en-US" sz="3000" dirty="0">
                <a:solidFill>
                  <a:srgbClr val="5D342C"/>
                </a:solidFill>
                <a:latin typeface="MuktaMahee Bold"/>
                <a:ea typeface="MuktaMahee Bold"/>
                <a:cs typeface="MuktaMahee Bold"/>
                <a:sym typeface="Mukta Mahee"/>
              </a:rPr>
              <a:t>What relevant things are happening with your collaborators, competitors, clients &amp; others?</a:t>
            </a:r>
            <a:endParaRPr dirty="0"/>
          </a:p>
          <a:p>
            <a:pPr marL="0" marR="0" lvl="0" indent="0" algn="ctr" rtl="0">
              <a:lnSpc>
                <a:spcPct val="140000"/>
              </a:lnSpc>
              <a:spcBef>
                <a:spcPts val="0"/>
              </a:spcBef>
              <a:spcAft>
                <a:spcPts val="0"/>
              </a:spcAft>
              <a:buNone/>
            </a:pPr>
            <a:endParaRPr sz="3000" b="0" i="0" u="none" strike="noStrike" cap="none" dirty="0">
              <a:solidFill>
                <a:srgbClr val="5D342C"/>
              </a:solidFill>
              <a:latin typeface="MuktaMahee Bold"/>
              <a:ea typeface="MuktaMahee Bold"/>
              <a:cs typeface="MuktaMahee Bold"/>
              <a:sym typeface="Mukta Mahee"/>
            </a:endParaRPr>
          </a:p>
        </p:txBody>
      </p:sp>
      <p:sp>
        <p:nvSpPr>
          <p:cNvPr id="744" name="Google Shape;744;p84"/>
          <p:cNvSpPr/>
          <p:nvPr/>
        </p:nvSpPr>
        <p:spPr>
          <a:xfrm>
            <a:off x="7624752" y="2827478"/>
            <a:ext cx="33492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4"/>
          <p:cNvSpPr txBox="1"/>
          <p:nvPr/>
        </p:nvSpPr>
        <p:spPr>
          <a:xfrm>
            <a:off x="7776152" y="4319101"/>
            <a:ext cx="3072600" cy="1108200"/>
          </a:xfrm>
          <a:prstGeom prst="rect">
            <a:avLst/>
          </a:prstGeom>
          <a:noFill/>
          <a:ln>
            <a:noFill/>
          </a:ln>
        </p:spPr>
        <p:txBody>
          <a:bodyPr spcFirstLastPara="1" wrap="square" lIns="0" tIns="0" rIns="0" bIns="0" anchor="t" anchorCtr="0">
            <a:spAutoFit/>
          </a:bodyPr>
          <a:lstStyle/>
          <a:p>
            <a:pPr marL="0" lvl="0" indent="0" algn="ctr" rtl="0">
              <a:lnSpc>
                <a:spcPct val="140000"/>
              </a:lnSpc>
              <a:spcBef>
                <a:spcPts val="0"/>
              </a:spcBef>
              <a:spcAft>
                <a:spcPts val="0"/>
              </a:spcAft>
              <a:buClr>
                <a:schemeClr val="dk1"/>
              </a:buClr>
              <a:buFont typeface="Arial"/>
              <a:buNone/>
            </a:pPr>
            <a:r>
              <a:rPr lang="en-US" sz="3000">
                <a:solidFill>
                  <a:srgbClr val="5D342C"/>
                </a:solidFill>
                <a:latin typeface="MuktaMahee Bold"/>
                <a:ea typeface="MuktaMahee Bold"/>
                <a:cs typeface="MuktaMahee Bold"/>
                <a:sym typeface="Mukta Mahee"/>
              </a:rPr>
              <a:t>What is the core work you do?</a:t>
            </a:r>
            <a:endParaRPr/>
          </a:p>
        </p:txBody>
      </p:sp>
      <p:sp>
        <p:nvSpPr>
          <p:cNvPr id="746" name="Google Shape;746;p84"/>
          <p:cNvSpPr/>
          <p:nvPr/>
        </p:nvSpPr>
        <p:spPr>
          <a:xfrm>
            <a:off x="11110266" y="2827478"/>
            <a:ext cx="32697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4"/>
          <p:cNvSpPr txBox="1"/>
          <p:nvPr/>
        </p:nvSpPr>
        <p:spPr>
          <a:xfrm>
            <a:off x="11208791" y="4319101"/>
            <a:ext cx="3072600" cy="3047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changed conditions do you believe will result from these activities?</a:t>
            </a:r>
            <a:endParaRPr/>
          </a:p>
        </p:txBody>
      </p:sp>
      <p:sp>
        <p:nvSpPr>
          <p:cNvPr id="748" name="Google Shape;748;p84"/>
          <p:cNvSpPr/>
          <p:nvPr/>
        </p:nvSpPr>
        <p:spPr>
          <a:xfrm>
            <a:off x="11110266" y="2542236"/>
            <a:ext cx="32697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4"/>
          <p:cNvSpPr/>
          <p:nvPr/>
        </p:nvSpPr>
        <p:spPr>
          <a:xfrm>
            <a:off x="4101064" y="2542236"/>
            <a:ext cx="3345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4"/>
          <p:cNvSpPr/>
          <p:nvPr/>
        </p:nvSpPr>
        <p:spPr>
          <a:xfrm>
            <a:off x="7650895" y="2542236"/>
            <a:ext cx="33231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4"/>
          <p:cNvSpPr txBox="1"/>
          <p:nvPr/>
        </p:nvSpPr>
        <p:spPr>
          <a:xfrm>
            <a:off x="4114139" y="2823028"/>
            <a:ext cx="33459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External Context</a:t>
            </a:r>
            <a:endParaRPr/>
          </a:p>
        </p:txBody>
      </p:sp>
      <p:sp>
        <p:nvSpPr>
          <p:cNvPr id="752" name="Google Shape;752;p84"/>
          <p:cNvSpPr txBox="1"/>
          <p:nvPr/>
        </p:nvSpPr>
        <p:spPr>
          <a:xfrm>
            <a:off x="7623607" y="2823028"/>
            <a:ext cx="33231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Activities</a:t>
            </a:r>
            <a:endParaRPr/>
          </a:p>
        </p:txBody>
      </p:sp>
      <p:sp>
        <p:nvSpPr>
          <p:cNvPr id="753" name="Google Shape;753;p84"/>
          <p:cNvSpPr txBox="1"/>
          <p:nvPr/>
        </p:nvSpPr>
        <p:spPr>
          <a:xfrm>
            <a:off x="11110266" y="2578377"/>
            <a:ext cx="3269700" cy="1108200"/>
          </a:xfrm>
          <a:prstGeom prst="rect">
            <a:avLst/>
          </a:prstGeom>
          <a:noFill/>
          <a:ln>
            <a:noFill/>
          </a:ln>
        </p:spPr>
        <p:txBody>
          <a:bodyPr spcFirstLastPara="1" wrap="square" lIns="0" tIns="0" rIns="0" bIns="0" anchor="t" anchorCtr="0">
            <a:spAutoFit/>
          </a:bodyPr>
          <a:lstStyle/>
          <a:p>
            <a:pPr marL="0" marR="0" lvl="0" indent="0" algn="ctr" rtl="0">
              <a:lnSpc>
                <a:spcPct val="114001"/>
              </a:lnSpc>
              <a:spcBef>
                <a:spcPts val="0"/>
              </a:spcBef>
              <a:spcAft>
                <a:spcPts val="0"/>
              </a:spcAft>
              <a:buNone/>
            </a:pPr>
            <a:r>
              <a:rPr lang="en-US" sz="3364" b="1" i="0" u="none" strike="noStrike" cap="none">
                <a:solidFill>
                  <a:srgbClr val="FFFFFF"/>
                </a:solidFill>
                <a:latin typeface="MuktaMahee SemiBold"/>
                <a:ea typeface="MuktaMahee SemiBold"/>
                <a:cs typeface="MuktaMahee SemiBold"/>
                <a:sym typeface="Mukta Mahee SemiBold"/>
              </a:rPr>
              <a:t>Short/Long Term Outcomes</a:t>
            </a:r>
            <a:endParaRPr/>
          </a:p>
        </p:txBody>
      </p:sp>
      <p:sp>
        <p:nvSpPr>
          <p:cNvPr id="754" name="Google Shape;754;p84"/>
          <p:cNvSpPr/>
          <p:nvPr/>
        </p:nvSpPr>
        <p:spPr>
          <a:xfrm>
            <a:off x="14560864" y="2542236"/>
            <a:ext cx="32622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4"/>
          <p:cNvSpPr/>
          <p:nvPr/>
        </p:nvSpPr>
        <p:spPr>
          <a:xfrm>
            <a:off x="14553534" y="2831796"/>
            <a:ext cx="3269700" cy="51654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4"/>
          <p:cNvSpPr txBox="1"/>
          <p:nvPr/>
        </p:nvSpPr>
        <p:spPr>
          <a:xfrm>
            <a:off x="14516259" y="2823028"/>
            <a:ext cx="32697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Assumptions</a:t>
            </a:r>
            <a:endParaRPr/>
          </a:p>
        </p:txBody>
      </p:sp>
      <p:sp>
        <p:nvSpPr>
          <p:cNvPr id="757" name="Google Shape;757;p84"/>
          <p:cNvSpPr txBox="1"/>
          <p:nvPr/>
        </p:nvSpPr>
        <p:spPr>
          <a:xfrm>
            <a:off x="14652059"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evidence do you have that this theory will actually result in change?</a:t>
            </a:r>
            <a:endParaRPr/>
          </a:p>
        </p:txBody>
      </p:sp>
      <p:sp>
        <p:nvSpPr>
          <p:cNvPr id="758" name="Google Shape;758;p84"/>
          <p:cNvSpPr/>
          <p:nvPr/>
        </p:nvSpPr>
        <p:spPr>
          <a:xfrm>
            <a:off x="10974000" y="1883775"/>
            <a:ext cx="7174200" cy="670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9D82"/>
        </a:solidFill>
        <a:effectLst/>
      </p:bgPr>
    </p:bg>
    <p:spTree>
      <p:nvGrpSpPr>
        <p:cNvPr id="1" name="Shape 123"/>
        <p:cNvGrpSpPr/>
        <p:nvPr/>
      </p:nvGrpSpPr>
      <p:grpSpPr>
        <a:xfrm>
          <a:off x="0" y="0"/>
          <a:ext cx="0" cy="0"/>
          <a:chOff x="0" y="0"/>
          <a:chExt cx="0" cy="0"/>
        </a:xfrm>
      </p:grpSpPr>
      <p:sp>
        <p:nvSpPr>
          <p:cNvPr id="124" name="Google Shape;124;p19"/>
          <p:cNvSpPr txBox="1"/>
          <p:nvPr/>
        </p:nvSpPr>
        <p:spPr>
          <a:xfrm>
            <a:off x="673200" y="4466250"/>
            <a:ext cx="16751100" cy="13545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1100"/>
              <a:buNone/>
            </a:pPr>
            <a:r>
              <a:rPr lang="en-US" sz="8800">
                <a:solidFill>
                  <a:schemeClr val="dk1"/>
                </a:solidFill>
                <a:latin typeface="Mukta"/>
                <a:ea typeface="Mukta"/>
                <a:cs typeface="Mukta"/>
                <a:sym typeface="Mukta"/>
              </a:rPr>
              <a:t>You don’t have enough of that….YET</a:t>
            </a:r>
            <a:endParaRPr sz="8800">
              <a:solidFill>
                <a:srgbClr val="32260E"/>
              </a:solidFill>
              <a:latin typeface="Mukta"/>
              <a:ea typeface="Mukta"/>
              <a:cs typeface="Mukta"/>
              <a:sym typeface="Mukta"/>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85"/>
          <p:cNvSpPr/>
          <p:nvPr/>
        </p:nvSpPr>
        <p:spPr>
          <a:xfrm>
            <a:off x="0" y="0"/>
            <a:ext cx="18288000" cy="15432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5"/>
          <p:cNvSpPr/>
          <p:nvPr/>
        </p:nvSpPr>
        <p:spPr>
          <a:xfrm>
            <a:off x="0" y="9456200"/>
            <a:ext cx="18288000" cy="10266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5"/>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rgbClr val="FBFBF5"/>
                </a:solidFill>
                <a:latin typeface="MuktaMahee Bold"/>
                <a:ea typeface="MuktaMahee Bold"/>
                <a:cs typeface="MuktaMahee Bold"/>
                <a:sym typeface="Mukta Mahee"/>
              </a:rPr>
              <a:t>Theory of Change</a:t>
            </a:r>
            <a:endParaRPr/>
          </a:p>
        </p:txBody>
      </p:sp>
      <p:sp>
        <p:nvSpPr>
          <p:cNvPr id="766" name="Google Shape;766;p85"/>
          <p:cNvSpPr/>
          <p:nvPr/>
        </p:nvSpPr>
        <p:spPr>
          <a:xfrm>
            <a:off x="464765" y="2831796"/>
            <a:ext cx="3420900" cy="5165400"/>
          </a:xfrm>
          <a:prstGeom prst="rect">
            <a:avLst/>
          </a:prstGeom>
          <a:solidFill>
            <a:srgbClr val="00858E">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5"/>
          <p:cNvSpPr/>
          <p:nvPr/>
        </p:nvSpPr>
        <p:spPr>
          <a:xfrm>
            <a:off x="464765" y="2542236"/>
            <a:ext cx="3420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5"/>
          <p:cNvSpPr txBox="1"/>
          <p:nvPr/>
        </p:nvSpPr>
        <p:spPr>
          <a:xfrm>
            <a:off x="502390" y="2525263"/>
            <a:ext cx="3420900" cy="1088100"/>
          </a:xfrm>
          <a:prstGeom prst="rect">
            <a:avLst/>
          </a:prstGeom>
          <a:noFill/>
          <a:ln>
            <a:noFill/>
          </a:ln>
        </p:spPr>
        <p:txBody>
          <a:bodyPr spcFirstLastPara="1" wrap="square" lIns="0" tIns="0" rIns="0" bIns="0" anchor="t" anchorCtr="0">
            <a:spAutoFit/>
          </a:bodyPr>
          <a:lstStyle/>
          <a:p>
            <a:pPr marL="0" marR="0" lvl="0" indent="0" algn="ctr" rtl="0">
              <a:lnSpc>
                <a:spcPct val="101993"/>
              </a:lnSpc>
              <a:spcBef>
                <a:spcPts val="0"/>
              </a:spcBef>
              <a:spcAft>
                <a:spcPts val="0"/>
              </a:spcAft>
              <a:buNone/>
            </a:pPr>
            <a:r>
              <a:rPr lang="en-US" sz="3500" b="1" i="0" u="none" strike="noStrike" cap="none">
                <a:solidFill>
                  <a:srgbClr val="FFFFFF"/>
                </a:solidFill>
                <a:latin typeface="MuktaMahee SemiBold"/>
                <a:ea typeface="MuktaMahee SemiBold"/>
                <a:cs typeface="MuktaMahee SemiBold"/>
                <a:sym typeface="Mukta Mahee SemiBold"/>
              </a:rPr>
              <a:t>Target Population</a:t>
            </a:r>
            <a:endParaRPr sz="3500"/>
          </a:p>
        </p:txBody>
      </p:sp>
      <p:sp>
        <p:nvSpPr>
          <p:cNvPr id="769" name="Google Shape;769;p85"/>
          <p:cNvSpPr txBox="1"/>
          <p:nvPr/>
        </p:nvSpPr>
        <p:spPr>
          <a:xfrm>
            <a:off x="638854"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people or groups are you seeking to benefit or influence?</a:t>
            </a:r>
            <a:endParaRPr/>
          </a:p>
        </p:txBody>
      </p:sp>
      <p:sp>
        <p:nvSpPr>
          <p:cNvPr id="770" name="Google Shape;770;p85"/>
          <p:cNvSpPr/>
          <p:nvPr/>
        </p:nvSpPr>
        <p:spPr>
          <a:xfrm>
            <a:off x="4101064" y="2827478"/>
            <a:ext cx="33459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5"/>
          <p:cNvSpPr txBox="1"/>
          <p:nvPr/>
        </p:nvSpPr>
        <p:spPr>
          <a:xfrm>
            <a:off x="4237675" y="4116468"/>
            <a:ext cx="3072600" cy="5170646"/>
          </a:xfrm>
          <a:prstGeom prst="rect">
            <a:avLst/>
          </a:prstGeom>
          <a:noFill/>
          <a:ln>
            <a:noFill/>
          </a:ln>
        </p:spPr>
        <p:txBody>
          <a:bodyPr spcFirstLastPara="1" wrap="square" lIns="0" tIns="0" rIns="0" bIns="0" anchor="t" anchorCtr="0">
            <a:spAutoFit/>
          </a:bodyPr>
          <a:lstStyle/>
          <a:p>
            <a:pPr marL="0" lvl="0" indent="0" algn="ctr" rtl="0">
              <a:lnSpc>
                <a:spcPct val="140000"/>
              </a:lnSpc>
              <a:spcBef>
                <a:spcPts val="0"/>
              </a:spcBef>
              <a:spcAft>
                <a:spcPts val="0"/>
              </a:spcAft>
              <a:buClr>
                <a:schemeClr val="dk1"/>
              </a:buClr>
              <a:buFont typeface="Arial"/>
              <a:buNone/>
            </a:pPr>
            <a:r>
              <a:rPr lang="en-US" sz="3000" dirty="0">
                <a:solidFill>
                  <a:srgbClr val="5D342C"/>
                </a:solidFill>
                <a:latin typeface="MuktaMahee Bold"/>
                <a:ea typeface="MuktaMahee Bold"/>
                <a:cs typeface="MuktaMahee Bold"/>
                <a:sym typeface="Mukta Mahee"/>
              </a:rPr>
              <a:t>What relevant things are happening with your collaborators, competitors, clients &amp; others?</a:t>
            </a:r>
            <a:endParaRPr dirty="0"/>
          </a:p>
          <a:p>
            <a:pPr marL="0" marR="0" lvl="0" indent="0" algn="ctr" rtl="0">
              <a:lnSpc>
                <a:spcPct val="140000"/>
              </a:lnSpc>
              <a:spcBef>
                <a:spcPts val="0"/>
              </a:spcBef>
              <a:spcAft>
                <a:spcPts val="0"/>
              </a:spcAft>
              <a:buNone/>
            </a:pPr>
            <a:endParaRPr sz="3000" b="0" i="0" u="none" strike="noStrike" cap="none" dirty="0">
              <a:solidFill>
                <a:srgbClr val="5D342C"/>
              </a:solidFill>
              <a:latin typeface="MuktaMahee Bold"/>
              <a:ea typeface="MuktaMahee Bold"/>
              <a:cs typeface="MuktaMahee Bold"/>
              <a:sym typeface="Mukta Mahee"/>
            </a:endParaRPr>
          </a:p>
        </p:txBody>
      </p:sp>
      <p:sp>
        <p:nvSpPr>
          <p:cNvPr id="772" name="Google Shape;772;p85"/>
          <p:cNvSpPr/>
          <p:nvPr/>
        </p:nvSpPr>
        <p:spPr>
          <a:xfrm>
            <a:off x="7624752" y="2827478"/>
            <a:ext cx="33492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5"/>
          <p:cNvSpPr txBox="1"/>
          <p:nvPr/>
        </p:nvSpPr>
        <p:spPr>
          <a:xfrm>
            <a:off x="7776152" y="4319101"/>
            <a:ext cx="3072600" cy="1108200"/>
          </a:xfrm>
          <a:prstGeom prst="rect">
            <a:avLst/>
          </a:prstGeom>
          <a:noFill/>
          <a:ln>
            <a:noFill/>
          </a:ln>
        </p:spPr>
        <p:txBody>
          <a:bodyPr spcFirstLastPara="1" wrap="square" lIns="0" tIns="0" rIns="0" bIns="0" anchor="t" anchorCtr="0">
            <a:spAutoFit/>
          </a:bodyPr>
          <a:lstStyle/>
          <a:p>
            <a:pPr marL="0" lvl="0" indent="0" algn="ctr" rtl="0">
              <a:lnSpc>
                <a:spcPct val="140000"/>
              </a:lnSpc>
              <a:spcBef>
                <a:spcPts val="0"/>
              </a:spcBef>
              <a:spcAft>
                <a:spcPts val="0"/>
              </a:spcAft>
              <a:buClr>
                <a:schemeClr val="dk1"/>
              </a:buClr>
              <a:buFont typeface="Arial"/>
              <a:buNone/>
            </a:pPr>
            <a:r>
              <a:rPr lang="en-US" sz="3000">
                <a:solidFill>
                  <a:srgbClr val="5D342C"/>
                </a:solidFill>
                <a:latin typeface="MuktaMahee Bold"/>
                <a:ea typeface="MuktaMahee Bold"/>
                <a:cs typeface="MuktaMahee Bold"/>
                <a:sym typeface="Mukta Mahee"/>
              </a:rPr>
              <a:t>What is the core work you do?</a:t>
            </a:r>
            <a:endParaRPr/>
          </a:p>
        </p:txBody>
      </p:sp>
      <p:sp>
        <p:nvSpPr>
          <p:cNvPr id="774" name="Google Shape;774;p85"/>
          <p:cNvSpPr/>
          <p:nvPr/>
        </p:nvSpPr>
        <p:spPr>
          <a:xfrm>
            <a:off x="11110266" y="2827478"/>
            <a:ext cx="32697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5"/>
          <p:cNvSpPr txBox="1"/>
          <p:nvPr/>
        </p:nvSpPr>
        <p:spPr>
          <a:xfrm>
            <a:off x="11208791" y="4319101"/>
            <a:ext cx="3072600" cy="3047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changed conditions do you believe will result from these activities?</a:t>
            </a:r>
            <a:endParaRPr/>
          </a:p>
        </p:txBody>
      </p:sp>
      <p:sp>
        <p:nvSpPr>
          <p:cNvPr id="776" name="Google Shape;776;p85"/>
          <p:cNvSpPr/>
          <p:nvPr/>
        </p:nvSpPr>
        <p:spPr>
          <a:xfrm>
            <a:off x="11110266" y="2542236"/>
            <a:ext cx="32697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5"/>
          <p:cNvSpPr/>
          <p:nvPr/>
        </p:nvSpPr>
        <p:spPr>
          <a:xfrm>
            <a:off x="4101064" y="2542236"/>
            <a:ext cx="3345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5"/>
          <p:cNvSpPr/>
          <p:nvPr/>
        </p:nvSpPr>
        <p:spPr>
          <a:xfrm>
            <a:off x="7650895" y="2542236"/>
            <a:ext cx="33231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5"/>
          <p:cNvSpPr txBox="1"/>
          <p:nvPr/>
        </p:nvSpPr>
        <p:spPr>
          <a:xfrm>
            <a:off x="4114139" y="2823028"/>
            <a:ext cx="33459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External Context</a:t>
            </a:r>
            <a:endParaRPr/>
          </a:p>
        </p:txBody>
      </p:sp>
      <p:sp>
        <p:nvSpPr>
          <p:cNvPr id="780" name="Google Shape;780;p85"/>
          <p:cNvSpPr txBox="1"/>
          <p:nvPr/>
        </p:nvSpPr>
        <p:spPr>
          <a:xfrm>
            <a:off x="7623607" y="2823028"/>
            <a:ext cx="33231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Activities</a:t>
            </a:r>
            <a:endParaRPr/>
          </a:p>
        </p:txBody>
      </p:sp>
      <p:sp>
        <p:nvSpPr>
          <p:cNvPr id="781" name="Google Shape;781;p85"/>
          <p:cNvSpPr txBox="1"/>
          <p:nvPr/>
        </p:nvSpPr>
        <p:spPr>
          <a:xfrm>
            <a:off x="11110266" y="2578377"/>
            <a:ext cx="3269700" cy="1108200"/>
          </a:xfrm>
          <a:prstGeom prst="rect">
            <a:avLst/>
          </a:prstGeom>
          <a:noFill/>
          <a:ln>
            <a:noFill/>
          </a:ln>
        </p:spPr>
        <p:txBody>
          <a:bodyPr spcFirstLastPara="1" wrap="square" lIns="0" tIns="0" rIns="0" bIns="0" anchor="t" anchorCtr="0">
            <a:spAutoFit/>
          </a:bodyPr>
          <a:lstStyle/>
          <a:p>
            <a:pPr marL="0" marR="0" lvl="0" indent="0" algn="ctr" rtl="0">
              <a:lnSpc>
                <a:spcPct val="114001"/>
              </a:lnSpc>
              <a:spcBef>
                <a:spcPts val="0"/>
              </a:spcBef>
              <a:spcAft>
                <a:spcPts val="0"/>
              </a:spcAft>
              <a:buNone/>
            </a:pPr>
            <a:r>
              <a:rPr lang="en-US" sz="3364" b="1" i="0" u="none" strike="noStrike" cap="none">
                <a:solidFill>
                  <a:srgbClr val="FFFFFF"/>
                </a:solidFill>
                <a:latin typeface="MuktaMahee SemiBold"/>
                <a:ea typeface="MuktaMahee SemiBold"/>
                <a:cs typeface="MuktaMahee SemiBold"/>
                <a:sym typeface="Mukta Mahee SemiBold"/>
              </a:rPr>
              <a:t>Short/Long Term Outcomes</a:t>
            </a:r>
            <a:endParaRPr/>
          </a:p>
        </p:txBody>
      </p:sp>
      <p:sp>
        <p:nvSpPr>
          <p:cNvPr id="782" name="Google Shape;782;p85"/>
          <p:cNvSpPr/>
          <p:nvPr/>
        </p:nvSpPr>
        <p:spPr>
          <a:xfrm>
            <a:off x="14560864" y="2542236"/>
            <a:ext cx="32622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5"/>
          <p:cNvSpPr/>
          <p:nvPr/>
        </p:nvSpPr>
        <p:spPr>
          <a:xfrm>
            <a:off x="14553534" y="2831796"/>
            <a:ext cx="3269700" cy="51654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5"/>
          <p:cNvSpPr txBox="1"/>
          <p:nvPr/>
        </p:nvSpPr>
        <p:spPr>
          <a:xfrm>
            <a:off x="14516259" y="2823028"/>
            <a:ext cx="32697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Assumptions</a:t>
            </a:r>
            <a:endParaRPr/>
          </a:p>
        </p:txBody>
      </p:sp>
      <p:sp>
        <p:nvSpPr>
          <p:cNvPr id="785" name="Google Shape;785;p85"/>
          <p:cNvSpPr txBox="1"/>
          <p:nvPr/>
        </p:nvSpPr>
        <p:spPr>
          <a:xfrm>
            <a:off x="14652059"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evidence do you have that this theory will actually result in change?</a:t>
            </a:r>
            <a:endParaRPr/>
          </a:p>
        </p:txBody>
      </p:sp>
      <p:sp>
        <p:nvSpPr>
          <p:cNvPr id="786" name="Google Shape;786;p85"/>
          <p:cNvSpPr/>
          <p:nvPr/>
        </p:nvSpPr>
        <p:spPr>
          <a:xfrm>
            <a:off x="14516250" y="1883775"/>
            <a:ext cx="3632100" cy="670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86"/>
          <p:cNvSpPr/>
          <p:nvPr/>
        </p:nvSpPr>
        <p:spPr>
          <a:xfrm>
            <a:off x="0" y="0"/>
            <a:ext cx="18288000" cy="15432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6"/>
          <p:cNvSpPr/>
          <p:nvPr/>
        </p:nvSpPr>
        <p:spPr>
          <a:xfrm>
            <a:off x="0" y="9456200"/>
            <a:ext cx="18288000" cy="10266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6"/>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rgbClr val="FBFBF5"/>
                </a:solidFill>
                <a:latin typeface="MuktaMahee Bold"/>
                <a:ea typeface="MuktaMahee Bold"/>
                <a:cs typeface="MuktaMahee Bold"/>
                <a:sym typeface="Mukta Mahee"/>
              </a:rPr>
              <a:t>Theory of Change</a:t>
            </a:r>
            <a:endParaRPr/>
          </a:p>
        </p:txBody>
      </p:sp>
      <p:sp>
        <p:nvSpPr>
          <p:cNvPr id="794" name="Google Shape;794;p86"/>
          <p:cNvSpPr/>
          <p:nvPr/>
        </p:nvSpPr>
        <p:spPr>
          <a:xfrm>
            <a:off x="464765" y="2831796"/>
            <a:ext cx="3420900" cy="5165400"/>
          </a:xfrm>
          <a:prstGeom prst="rect">
            <a:avLst/>
          </a:prstGeom>
          <a:solidFill>
            <a:srgbClr val="00858E">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6"/>
          <p:cNvSpPr/>
          <p:nvPr/>
        </p:nvSpPr>
        <p:spPr>
          <a:xfrm>
            <a:off x="464765" y="2542236"/>
            <a:ext cx="3420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6"/>
          <p:cNvSpPr txBox="1"/>
          <p:nvPr/>
        </p:nvSpPr>
        <p:spPr>
          <a:xfrm>
            <a:off x="502390" y="2525263"/>
            <a:ext cx="3420900" cy="1088100"/>
          </a:xfrm>
          <a:prstGeom prst="rect">
            <a:avLst/>
          </a:prstGeom>
          <a:noFill/>
          <a:ln>
            <a:noFill/>
          </a:ln>
        </p:spPr>
        <p:txBody>
          <a:bodyPr spcFirstLastPara="1" wrap="square" lIns="0" tIns="0" rIns="0" bIns="0" anchor="t" anchorCtr="0">
            <a:spAutoFit/>
          </a:bodyPr>
          <a:lstStyle/>
          <a:p>
            <a:pPr marL="0" marR="0" lvl="0" indent="0" algn="ctr" rtl="0">
              <a:lnSpc>
                <a:spcPct val="101993"/>
              </a:lnSpc>
              <a:spcBef>
                <a:spcPts val="0"/>
              </a:spcBef>
              <a:spcAft>
                <a:spcPts val="0"/>
              </a:spcAft>
              <a:buNone/>
            </a:pPr>
            <a:r>
              <a:rPr lang="en-US" sz="3500" b="1" i="0" u="none" strike="noStrike" cap="none">
                <a:solidFill>
                  <a:srgbClr val="FFFFFF"/>
                </a:solidFill>
                <a:latin typeface="MuktaMahee SemiBold"/>
                <a:ea typeface="MuktaMahee SemiBold"/>
                <a:cs typeface="MuktaMahee SemiBold"/>
                <a:sym typeface="Mukta Mahee SemiBold"/>
              </a:rPr>
              <a:t>Target Population</a:t>
            </a:r>
            <a:endParaRPr sz="3500"/>
          </a:p>
        </p:txBody>
      </p:sp>
      <p:sp>
        <p:nvSpPr>
          <p:cNvPr id="797" name="Google Shape;797;p86"/>
          <p:cNvSpPr txBox="1"/>
          <p:nvPr/>
        </p:nvSpPr>
        <p:spPr>
          <a:xfrm>
            <a:off x="638854"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people or groups are you seeking to benefit or influence?</a:t>
            </a:r>
            <a:endParaRPr/>
          </a:p>
        </p:txBody>
      </p:sp>
      <p:sp>
        <p:nvSpPr>
          <p:cNvPr id="798" name="Google Shape;798;p86"/>
          <p:cNvSpPr/>
          <p:nvPr/>
        </p:nvSpPr>
        <p:spPr>
          <a:xfrm>
            <a:off x="4101064" y="2827478"/>
            <a:ext cx="33459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6"/>
          <p:cNvSpPr txBox="1"/>
          <p:nvPr/>
        </p:nvSpPr>
        <p:spPr>
          <a:xfrm>
            <a:off x="4237675" y="4116468"/>
            <a:ext cx="3072600" cy="5170646"/>
          </a:xfrm>
          <a:prstGeom prst="rect">
            <a:avLst/>
          </a:prstGeom>
          <a:noFill/>
          <a:ln>
            <a:noFill/>
          </a:ln>
        </p:spPr>
        <p:txBody>
          <a:bodyPr spcFirstLastPara="1" wrap="square" lIns="0" tIns="0" rIns="0" bIns="0" anchor="t" anchorCtr="0">
            <a:spAutoFit/>
          </a:bodyPr>
          <a:lstStyle/>
          <a:p>
            <a:pPr marL="0" lvl="0" indent="0" algn="ctr" rtl="0">
              <a:lnSpc>
                <a:spcPct val="140000"/>
              </a:lnSpc>
              <a:spcBef>
                <a:spcPts val="0"/>
              </a:spcBef>
              <a:spcAft>
                <a:spcPts val="0"/>
              </a:spcAft>
              <a:buClr>
                <a:schemeClr val="dk1"/>
              </a:buClr>
              <a:buFont typeface="Arial"/>
              <a:buNone/>
            </a:pPr>
            <a:r>
              <a:rPr lang="en-US" sz="3000" dirty="0">
                <a:solidFill>
                  <a:srgbClr val="5D342C"/>
                </a:solidFill>
                <a:latin typeface="MuktaMahee Bold"/>
                <a:ea typeface="MuktaMahee Bold"/>
                <a:cs typeface="MuktaMahee Bold"/>
                <a:sym typeface="Mukta Mahee"/>
              </a:rPr>
              <a:t>What relevant things are happening with your collaborators, competitors, clients &amp; others?</a:t>
            </a:r>
            <a:endParaRPr dirty="0"/>
          </a:p>
          <a:p>
            <a:pPr marL="0" marR="0" lvl="0" indent="0" algn="ctr" rtl="0">
              <a:lnSpc>
                <a:spcPct val="140000"/>
              </a:lnSpc>
              <a:spcBef>
                <a:spcPts val="0"/>
              </a:spcBef>
              <a:spcAft>
                <a:spcPts val="0"/>
              </a:spcAft>
              <a:buNone/>
            </a:pPr>
            <a:endParaRPr sz="3000" b="0" i="0" u="none" strike="noStrike" cap="none" dirty="0">
              <a:solidFill>
                <a:srgbClr val="5D342C"/>
              </a:solidFill>
              <a:latin typeface="MuktaMahee Bold"/>
              <a:ea typeface="MuktaMahee Bold"/>
              <a:cs typeface="MuktaMahee Bold"/>
              <a:sym typeface="Mukta Mahee"/>
            </a:endParaRPr>
          </a:p>
        </p:txBody>
      </p:sp>
      <p:sp>
        <p:nvSpPr>
          <p:cNvPr id="800" name="Google Shape;800;p86"/>
          <p:cNvSpPr/>
          <p:nvPr/>
        </p:nvSpPr>
        <p:spPr>
          <a:xfrm>
            <a:off x="7624752" y="2827478"/>
            <a:ext cx="33492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6"/>
          <p:cNvSpPr txBox="1"/>
          <p:nvPr/>
        </p:nvSpPr>
        <p:spPr>
          <a:xfrm>
            <a:off x="7776152" y="4319101"/>
            <a:ext cx="3072600" cy="1108200"/>
          </a:xfrm>
          <a:prstGeom prst="rect">
            <a:avLst/>
          </a:prstGeom>
          <a:noFill/>
          <a:ln>
            <a:noFill/>
          </a:ln>
        </p:spPr>
        <p:txBody>
          <a:bodyPr spcFirstLastPara="1" wrap="square" lIns="0" tIns="0" rIns="0" bIns="0" anchor="t" anchorCtr="0">
            <a:spAutoFit/>
          </a:bodyPr>
          <a:lstStyle/>
          <a:p>
            <a:pPr marL="0" lvl="0" indent="0" algn="ctr" rtl="0">
              <a:lnSpc>
                <a:spcPct val="140000"/>
              </a:lnSpc>
              <a:spcBef>
                <a:spcPts val="0"/>
              </a:spcBef>
              <a:spcAft>
                <a:spcPts val="0"/>
              </a:spcAft>
              <a:buClr>
                <a:schemeClr val="dk1"/>
              </a:buClr>
              <a:buFont typeface="Arial"/>
              <a:buNone/>
            </a:pPr>
            <a:r>
              <a:rPr lang="en-US" sz="3000">
                <a:solidFill>
                  <a:srgbClr val="5D342C"/>
                </a:solidFill>
                <a:latin typeface="MuktaMahee Bold"/>
                <a:ea typeface="MuktaMahee Bold"/>
                <a:cs typeface="MuktaMahee Bold"/>
                <a:sym typeface="Mukta Mahee"/>
              </a:rPr>
              <a:t>What is the core work you do?</a:t>
            </a:r>
            <a:endParaRPr/>
          </a:p>
        </p:txBody>
      </p:sp>
      <p:sp>
        <p:nvSpPr>
          <p:cNvPr id="802" name="Google Shape;802;p86"/>
          <p:cNvSpPr/>
          <p:nvPr/>
        </p:nvSpPr>
        <p:spPr>
          <a:xfrm>
            <a:off x="11110266" y="2827478"/>
            <a:ext cx="32697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6"/>
          <p:cNvSpPr txBox="1"/>
          <p:nvPr/>
        </p:nvSpPr>
        <p:spPr>
          <a:xfrm>
            <a:off x="11208791" y="4319101"/>
            <a:ext cx="3072600" cy="3047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changed conditions do you believe will result from these activities?</a:t>
            </a:r>
            <a:endParaRPr/>
          </a:p>
        </p:txBody>
      </p:sp>
      <p:sp>
        <p:nvSpPr>
          <p:cNvPr id="804" name="Google Shape;804;p86"/>
          <p:cNvSpPr/>
          <p:nvPr/>
        </p:nvSpPr>
        <p:spPr>
          <a:xfrm>
            <a:off x="11110266" y="2542236"/>
            <a:ext cx="32697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6"/>
          <p:cNvSpPr/>
          <p:nvPr/>
        </p:nvSpPr>
        <p:spPr>
          <a:xfrm>
            <a:off x="4101064" y="2542236"/>
            <a:ext cx="3345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6"/>
          <p:cNvSpPr/>
          <p:nvPr/>
        </p:nvSpPr>
        <p:spPr>
          <a:xfrm>
            <a:off x="7650895" y="2542236"/>
            <a:ext cx="33231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6"/>
          <p:cNvSpPr txBox="1"/>
          <p:nvPr/>
        </p:nvSpPr>
        <p:spPr>
          <a:xfrm>
            <a:off x="4114139" y="2823028"/>
            <a:ext cx="33459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External Context</a:t>
            </a:r>
            <a:endParaRPr/>
          </a:p>
        </p:txBody>
      </p:sp>
      <p:sp>
        <p:nvSpPr>
          <p:cNvPr id="808" name="Google Shape;808;p86"/>
          <p:cNvSpPr txBox="1"/>
          <p:nvPr/>
        </p:nvSpPr>
        <p:spPr>
          <a:xfrm>
            <a:off x="7623607" y="2823028"/>
            <a:ext cx="33231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Activities</a:t>
            </a:r>
            <a:endParaRPr/>
          </a:p>
        </p:txBody>
      </p:sp>
      <p:sp>
        <p:nvSpPr>
          <p:cNvPr id="809" name="Google Shape;809;p86"/>
          <p:cNvSpPr txBox="1"/>
          <p:nvPr/>
        </p:nvSpPr>
        <p:spPr>
          <a:xfrm>
            <a:off x="11110266" y="2578377"/>
            <a:ext cx="3269700" cy="1108200"/>
          </a:xfrm>
          <a:prstGeom prst="rect">
            <a:avLst/>
          </a:prstGeom>
          <a:noFill/>
          <a:ln>
            <a:noFill/>
          </a:ln>
        </p:spPr>
        <p:txBody>
          <a:bodyPr spcFirstLastPara="1" wrap="square" lIns="0" tIns="0" rIns="0" bIns="0" anchor="t" anchorCtr="0">
            <a:spAutoFit/>
          </a:bodyPr>
          <a:lstStyle/>
          <a:p>
            <a:pPr marL="0" marR="0" lvl="0" indent="0" algn="ctr" rtl="0">
              <a:lnSpc>
                <a:spcPct val="114001"/>
              </a:lnSpc>
              <a:spcBef>
                <a:spcPts val="0"/>
              </a:spcBef>
              <a:spcAft>
                <a:spcPts val="0"/>
              </a:spcAft>
              <a:buNone/>
            </a:pPr>
            <a:r>
              <a:rPr lang="en-US" sz="3364" b="1" i="0" u="none" strike="noStrike" cap="none">
                <a:solidFill>
                  <a:srgbClr val="FFFFFF"/>
                </a:solidFill>
                <a:latin typeface="MuktaMahee SemiBold"/>
                <a:ea typeface="MuktaMahee SemiBold"/>
                <a:cs typeface="MuktaMahee SemiBold"/>
                <a:sym typeface="Mukta Mahee SemiBold"/>
              </a:rPr>
              <a:t>Short/Long Term Outcomes</a:t>
            </a:r>
            <a:endParaRPr/>
          </a:p>
        </p:txBody>
      </p:sp>
      <p:sp>
        <p:nvSpPr>
          <p:cNvPr id="810" name="Google Shape;810;p86"/>
          <p:cNvSpPr/>
          <p:nvPr/>
        </p:nvSpPr>
        <p:spPr>
          <a:xfrm>
            <a:off x="14560864" y="2542236"/>
            <a:ext cx="32622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6"/>
          <p:cNvSpPr/>
          <p:nvPr/>
        </p:nvSpPr>
        <p:spPr>
          <a:xfrm>
            <a:off x="14553534" y="2831796"/>
            <a:ext cx="3269700" cy="51654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6"/>
          <p:cNvSpPr txBox="1"/>
          <p:nvPr/>
        </p:nvSpPr>
        <p:spPr>
          <a:xfrm>
            <a:off x="14516259" y="2823028"/>
            <a:ext cx="32697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Assumptions</a:t>
            </a:r>
            <a:endParaRPr/>
          </a:p>
        </p:txBody>
      </p:sp>
      <p:sp>
        <p:nvSpPr>
          <p:cNvPr id="813" name="Google Shape;813;p86"/>
          <p:cNvSpPr txBox="1"/>
          <p:nvPr/>
        </p:nvSpPr>
        <p:spPr>
          <a:xfrm>
            <a:off x="14652059"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evidence do you have that this theory will actually result in change?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87"/>
          <p:cNvSpPr/>
          <p:nvPr/>
        </p:nvSpPr>
        <p:spPr>
          <a:xfrm>
            <a:off x="0" y="0"/>
            <a:ext cx="18288000" cy="15432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7"/>
          <p:cNvSpPr/>
          <p:nvPr/>
        </p:nvSpPr>
        <p:spPr>
          <a:xfrm>
            <a:off x="0" y="9456200"/>
            <a:ext cx="18288000" cy="10266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7"/>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rgbClr val="FBFBF5"/>
                </a:solidFill>
                <a:latin typeface="MuktaMahee Bold"/>
                <a:ea typeface="MuktaMahee Bold"/>
                <a:cs typeface="MuktaMahee Bold"/>
                <a:sym typeface="Mukta Mahee"/>
              </a:rPr>
              <a:t>Theory of Change</a:t>
            </a:r>
            <a:endParaRPr/>
          </a:p>
        </p:txBody>
      </p:sp>
      <p:sp>
        <p:nvSpPr>
          <p:cNvPr id="821" name="Google Shape;821;p87"/>
          <p:cNvSpPr/>
          <p:nvPr/>
        </p:nvSpPr>
        <p:spPr>
          <a:xfrm>
            <a:off x="464765" y="2831796"/>
            <a:ext cx="3420900" cy="5165400"/>
          </a:xfrm>
          <a:prstGeom prst="rect">
            <a:avLst/>
          </a:prstGeom>
          <a:solidFill>
            <a:srgbClr val="00858E">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7"/>
          <p:cNvSpPr/>
          <p:nvPr/>
        </p:nvSpPr>
        <p:spPr>
          <a:xfrm>
            <a:off x="464765" y="2542236"/>
            <a:ext cx="3420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7"/>
          <p:cNvSpPr txBox="1"/>
          <p:nvPr/>
        </p:nvSpPr>
        <p:spPr>
          <a:xfrm>
            <a:off x="502390" y="2525263"/>
            <a:ext cx="3420900" cy="1088100"/>
          </a:xfrm>
          <a:prstGeom prst="rect">
            <a:avLst/>
          </a:prstGeom>
          <a:noFill/>
          <a:ln>
            <a:noFill/>
          </a:ln>
        </p:spPr>
        <p:txBody>
          <a:bodyPr spcFirstLastPara="1" wrap="square" lIns="0" tIns="0" rIns="0" bIns="0" anchor="t" anchorCtr="0">
            <a:spAutoFit/>
          </a:bodyPr>
          <a:lstStyle/>
          <a:p>
            <a:pPr marL="0" marR="0" lvl="0" indent="0" algn="ctr" rtl="0">
              <a:lnSpc>
                <a:spcPct val="101993"/>
              </a:lnSpc>
              <a:spcBef>
                <a:spcPts val="0"/>
              </a:spcBef>
              <a:spcAft>
                <a:spcPts val="0"/>
              </a:spcAft>
              <a:buNone/>
            </a:pPr>
            <a:r>
              <a:rPr lang="en-US" sz="3500" b="1" i="0" u="none" strike="noStrike" cap="none">
                <a:solidFill>
                  <a:srgbClr val="FFFFFF"/>
                </a:solidFill>
                <a:latin typeface="MuktaMahee SemiBold"/>
                <a:ea typeface="MuktaMahee SemiBold"/>
                <a:cs typeface="MuktaMahee SemiBold"/>
                <a:sym typeface="Mukta Mahee SemiBold"/>
              </a:rPr>
              <a:t>Target Population</a:t>
            </a:r>
            <a:endParaRPr sz="3500"/>
          </a:p>
        </p:txBody>
      </p:sp>
      <p:sp>
        <p:nvSpPr>
          <p:cNvPr id="824" name="Google Shape;824;p87"/>
          <p:cNvSpPr txBox="1"/>
          <p:nvPr/>
        </p:nvSpPr>
        <p:spPr>
          <a:xfrm>
            <a:off x="638854"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people or groups are you seeking to benefit or influence?</a:t>
            </a:r>
            <a:endParaRPr/>
          </a:p>
        </p:txBody>
      </p:sp>
      <p:sp>
        <p:nvSpPr>
          <p:cNvPr id="825" name="Google Shape;825;p87"/>
          <p:cNvSpPr/>
          <p:nvPr/>
        </p:nvSpPr>
        <p:spPr>
          <a:xfrm>
            <a:off x="4101064" y="2827478"/>
            <a:ext cx="33459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7"/>
          <p:cNvSpPr txBox="1"/>
          <p:nvPr/>
        </p:nvSpPr>
        <p:spPr>
          <a:xfrm>
            <a:off x="4237675" y="4116468"/>
            <a:ext cx="3072600" cy="5170646"/>
          </a:xfrm>
          <a:prstGeom prst="rect">
            <a:avLst/>
          </a:prstGeom>
          <a:noFill/>
          <a:ln>
            <a:noFill/>
          </a:ln>
        </p:spPr>
        <p:txBody>
          <a:bodyPr spcFirstLastPara="1" wrap="square" lIns="0" tIns="0" rIns="0" bIns="0" anchor="t" anchorCtr="0">
            <a:spAutoFit/>
          </a:bodyPr>
          <a:lstStyle/>
          <a:p>
            <a:pPr marL="0" lvl="0" indent="0" algn="ctr" rtl="0">
              <a:lnSpc>
                <a:spcPct val="140000"/>
              </a:lnSpc>
              <a:spcBef>
                <a:spcPts val="0"/>
              </a:spcBef>
              <a:spcAft>
                <a:spcPts val="0"/>
              </a:spcAft>
              <a:buClr>
                <a:schemeClr val="dk1"/>
              </a:buClr>
              <a:buFont typeface="Arial"/>
              <a:buNone/>
            </a:pPr>
            <a:r>
              <a:rPr lang="en-US" sz="3000" dirty="0">
                <a:solidFill>
                  <a:srgbClr val="5D342C"/>
                </a:solidFill>
                <a:latin typeface="MuktaMahee Bold"/>
                <a:ea typeface="MuktaMahee Bold"/>
                <a:cs typeface="MuktaMahee Bold"/>
                <a:sym typeface="Mukta Mahee"/>
              </a:rPr>
              <a:t>What relevant things are happening with your collaborators, competitors, clients &amp; others?</a:t>
            </a:r>
            <a:endParaRPr dirty="0"/>
          </a:p>
          <a:p>
            <a:pPr marL="0" marR="0" lvl="0" indent="0" algn="ctr" rtl="0">
              <a:lnSpc>
                <a:spcPct val="140000"/>
              </a:lnSpc>
              <a:spcBef>
                <a:spcPts val="0"/>
              </a:spcBef>
              <a:spcAft>
                <a:spcPts val="0"/>
              </a:spcAft>
              <a:buNone/>
            </a:pPr>
            <a:endParaRPr sz="3000" b="0" i="0" u="none" strike="noStrike" cap="none" dirty="0">
              <a:solidFill>
                <a:srgbClr val="5D342C"/>
              </a:solidFill>
              <a:latin typeface="MuktaMahee Bold"/>
              <a:ea typeface="MuktaMahee Bold"/>
              <a:cs typeface="MuktaMahee Bold"/>
              <a:sym typeface="Mukta Mahee"/>
            </a:endParaRPr>
          </a:p>
        </p:txBody>
      </p:sp>
      <p:sp>
        <p:nvSpPr>
          <p:cNvPr id="827" name="Google Shape;827;p87"/>
          <p:cNvSpPr/>
          <p:nvPr/>
        </p:nvSpPr>
        <p:spPr>
          <a:xfrm>
            <a:off x="7624752" y="2827478"/>
            <a:ext cx="33492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7"/>
          <p:cNvSpPr txBox="1"/>
          <p:nvPr/>
        </p:nvSpPr>
        <p:spPr>
          <a:xfrm>
            <a:off x="7776152" y="4319101"/>
            <a:ext cx="3072600" cy="1108200"/>
          </a:xfrm>
          <a:prstGeom prst="rect">
            <a:avLst/>
          </a:prstGeom>
          <a:noFill/>
          <a:ln>
            <a:noFill/>
          </a:ln>
        </p:spPr>
        <p:txBody>
          <a:bodyPr spcFirstLastPara="1" wrap="square" lIns="0" tIns="0" rIns="0" bIns="0" anchor="t" anchorCtr="0">
            <a:spAutoFit/>
          </a:bodyPr>
          <a:lstStyle/>
          <a:p>
            <a:pPr marL="0" lvl="0" indent="0" algn="ctr" rtl="0">
              <a:lnSpc>
                <a:spcPct val="140000"/>
              </a:lnSpc>
              <a:spcBef>
                <a:spcPts val="0"/>
              </a:spcBef>
              <a:spcAft>
                <a:spcPts val="0"/>
              </a:spcAft>
              <a:buClr>
                <a:schemeClr val="dk1"/>
              </a:buClr>
              <a:buFont typeface="Arial"/>
              <a:buNone/>
            </a:pPr>
            <a:r>
              <a:rPr lang="en-US" sz="3000">
                <a:solidFill>
                  <a:srgbClr val="5D342C"/>
                </a:solidFill>
                <a:latin typeface="MuktaMahee Bold"/>
                <a:ea typeface="MuktaMahee Bold"/>
                <a:cs typeface="MuktaMahee Bold"/>
                <a:sym typeface="Mukta Mahee"/>
              </a:rPr>
              <a:t>What is the core work you do?</a:t>
            </a:r>
            <a:endParaRPr/>
          </a:p>
        </p:txBody>
      </p:sp>
      <p:sp>
        <p:nvSpPr>
          <p:cNvPr id="829" name="Google Shape;829;p87"/>
          <p:cNvSpPr/>
          <p:nvPr/>
        </p:nvSpPr>
        <p:spPr>
          <a:xfrm>
            <a:off x="11110266" y="2827478"/>
            <a:ext cx="32697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7"/>
          <p:cNvSpPr txBox="1"/>
          <p:nvPr/>
        </p:nvSpPr>
        <p:spPr>
          <a:xfrm>
            <a:off x="11208791" y="4319101"/>
            <a:ext cx="3072600" cy="3047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changed conditions do you believe will result from these activities?</a:t>
            </a:r>
            <a:endParaRPr/>
          </a:p>
        </p:txBody>
      </p:sp>
      <p:sp>
        <p:nvSpPr>
          <p:cNvPr id="831" name="Google Shape;831;p87"/>
          <p:cNvSpPr/>
          <p:nvPr/>
        </p:nvSpPr>
        <p:spPr>
          <a:xfrm>
            <a:off x="11110266" y="2542236"/>
            <a:ext cx="32697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7"/>
          <p:cNvSpPr/>
          <p:nvPr/>
        </p:nvSpPr>
        <p:spPr>
          <a:xfrm>
            <a:off x="4101064" y="2542236"/>
            <a:ext cx="3345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7"/>
          <p:cNvSpPr/>
          <p:nvPr/>
        </p:nvSpPr>
        <p:spPr>
          <a:xfrm>
            <a:off x="7650895" y="2542236"/>
            <a:ext cx="33231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7"/>
          <p:cNvSpPr txBox="1"/>
          <p:nvPr/>
        </p:nvSpPr>
        <p:spPr>
          <a:xfrm>
            <a:off x="4114139" y="2823028"/>
            <a:ext cx="33459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External Context</a:t>
            </a:r>
            <a:endParaRPr/>
          </a:p>
        </p:txBody>
      </p:sp>
      <p:sp>
        <p:nvSpPr>
          <p:cNvPr id="835" name="Google Shape;835;p87"/>
          <p:cNvSpPr txBox="1"/>
          <p:nvPr/>
        </p:nvSpPr>
        <p:spPr>
          <a:xfrm>
            <a:off x="7623607" y="2823028"/>
            <a:ext cx="33231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Activities</a:t>
            </a:r>
            <a:endParaRPr/>
          </a:p>
        </p:txBody>
      </p:sp>
      <p:sp>
        <p:nvSpPr>
          <p:cNvPr id="836" name="Google Shape;836;p87"/>
          <p:cNvSpPr txBox="1"/>
          <p:nvPr/>
        </p:nvSpPr>
        <p:spPr>
          <a:xfrm>
            <a:off x="11110266" y="2578377"/>
            <a:ext cx="3269700" cy="1108200"/>
          </a:xfrm>
          <a:prstGeom prst="rect">
            <a:avLst/>
          </a:prstGeom>
          <a:noFill/>
          <a:ln>
            <a:noFill/>
          </a:ln>
        </p:spPr>
        <p:txBody>
          <a:bodyPr spcFirstLastPara="1" wrap="square" lIns="0" tIns="0" rIns="0" bIns="0" anchor="t" anchorCtr="0">
            <a:spAutoFit/>
          </a:bodyPr>
          <a:lstStyle/>
          <a:p>
            <a:pPr marL="0" marR="0" lvl="0" indent="0" algn="ctr" rtl="0">
              <a:lnSpc>
                <a:spcPct val="114001"/>
              </a:lnSpc>
              <a:spcBef>
                <a:spcPts val="0"/>
              </a:spcBef>
              <a:spcAft>
                <a:spcPts val="0"/>
              </a:spcAft>
              <a:buNone/>
            </a:pPr>
            <a:r>
              <a:rPr lang="en-US" sz="3364" b="1" i="0" u="none" strike="noStrike" cap="none">
                <a:solidFill>
                  <a:srgbClr val="FFFFFF"/>
                </a:solidFill>
                <a:latin typeface="MuktaMahee SemiBold"/>
                <a:ea typeface="MuktaMahee SemiBold"/>
                <a:cs typeface="MuktaMahee SemiBold"/>
                <a:sym typeface="Mukta Mahee SemiBold"/>
              </a:rPr>
              <a:t>Short/Long Term Outcomes</a:t>
            </a:r>
            <a:endParaRPr/>
          </a:p>
        </p:txBody>
      </p:sp>
      <p:sp>
        <p:nvSpPr>
          <p:cNvPr id="837" name="Google Shape;837;p87"/>
          <p:cNvSpPr/>
          <p:nvPr/>
        </p:nvSpPr>
        <p:spPr>
          <a:xfrm>
            <a:off x="14560864" y="2542236"/>
            <a:ext cx="32622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7"/>
          <p:cNvSpPr/>
          <p:nvPr/>
        </p:nvSpPr>
        <p:spPr>
          <a:xfrm>
            <a:off x="14553534" y="2831796"/>
            <a:ext cx="3269700" cy="51654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7"/>
          <p:cNvSpPr txBox="1"/>
          <p:nvPr/>
        </p:nvSpPr>
        <p:spPr>
          <a:xfrm>
            <a:off x="14516259" y="2823028"/>
            <a:ext cx="32697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Assumptions</a:t>
            </a:r>
            <a:endParaRPr/>
          </a:p>
        </p:txBody>
      </p:sp>
      <p:sp>
        <p:nvSpPr>
          <p:cNvPr id="840" name="Google Shape;840;p87"/>
          <p:cNvSpPr txBox="1"/>
          <p:nvPr/>
        </p:nvSpPr>
        <p:spPr>
          <a:xfrm>
            <a:off x="14652059"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evidence do you have that this theory will actually result in change?</a:t>
            </a:r>
            <a:endParaRPr/>
          </a:p>
        </p:txBody>
      </p:sp>
      <p:sp>
        <p:nvSpPr>
          <p:cNvPr id="841" name="Google Shape;841;p87"/>
          <p:cNvSpPr/>
          <p:nvPr/>
        </p:nvSpPr>
        <p:spPr>
          <a:xfrm>
            <a:off x="10994800" y="1943100"/>
            <a:ext cx="3420900" cy="6054000"/>
          </a:xfrm>
          <a:prstGeom prst="ellipse">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88"/>
          <p:cNvSpPr/>
          <p:nvPr/>
        </p:nvSpPr>
        <p:spPr>
          <a:xfrm>
            <a:off x="0" y="0"/>
            <a:ext cx="18288000" cy="15432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8"/>
          <p:cNvSpPr/>
          <p:nvPr/>
        </p:nvSpPr>
        <p:spPr>
          <a:xfrm>
            <a:off x="0" y="9456200"/>
            <a:ext cx="18288000" cy="10266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8"/>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rgbClr val="FBFBF5"/>
                </a:solidFill>
                <a:latin typeface="MuktaMahee Bold"/>
                <a:ea typeface="MuktaMahee Bold"/>
                <a:cs typeface="MuktaMahee Bold"/>
                <a:sym typeface="Mukta Mahee"/>
              </a:rPr>
              <a:t>Theory of Change</a:t>
            </a:r>
            <a:endParaRPr/>
          </a:p>
        </p:txBody>
      </p:sp>
      <p:sp>
        <p:nvSpPr>
          <p:cNvPr id="849" name="Google Shape;849;p88"/>
          <p:cNvSpPr/>
          <p:nvPr/>
        </p:nvSpPr>
        <p:spPr>
          <a:xfrm>
            <a:off x="464765" y="2831796"/>
            <a:ext cx="3420900" cy="5165400"/>
          </a:xfrm>
          <a:prstGeom prst="rect">
            <a:avLst/>
          </a:prstGeom>
          <a:solidFill>
            <a:srgbClr val="00858E">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8"/>
          <p:cNvSpPr/>
          <p:nvPr/>
        </p:nvSpPr>
        <p:spPr>
          <a:xfrm>
            <a:off x="464765" y="2542236"/>
            <a:ext cx="3420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8"/>
          <p:cNvSpPr txBox="1"/>
          <p:nvPr/>
        </p:nvSpPr>
        <p:spPr>
          <a:xfrm>
            <a:off x="502390" y="2525263"/>
            <a:ext cx="3420900" cy="1088100"/>
          </a:xfrm>
          <a:prstGeom prst="rect">
            <a:avLst/>
          </a:prstGeom>
          <a:noFill/>
          <a:ln>
            <a:noFill/>
          </a:ln>
        </p:spPr>
        <p:txBody>
          <a:bodyPr spcFirstLastPara="1" wrap="square" lIns="0" tIns="0" rIns="0" bIns="0" anchor="t" anchorCtr="0">
            <a:spAutoFit/>
          </a:bodyPr>
          <a:lstStyle/>
          <a:p>
            <a:pPr marL="0" marR="0" lvl="0" indent="0" algn="ctr" rtl="0">
              <a:lnSpc>
                <a:spcPct val="101993"/>
              </a:lnSpc>
              <a:spcBef>
                <a:spcPts val="0"/>
              </a:spcBef>
              <a:spcAft>
                <a:spcPts val="0"/>
              </a:spcAft>
              <a:buNone/>
            </a:pPr>
            <a:r>
              <a:rPr lang="en-US" sz="3500" b="1" i="0" u="none" strike="noStrike" cap="none">
                <a:solidFill>
                  <a:srgbClr val="FFFFFF"/>
                </a:solidFill>
                <a:latin typeface="MuktaMahee SemiBold"/>
                <a:ea typeface="MuktaMahee SemiBold"/>
                <a:cs typeface="MuktaMahee SemiBold"/>
                <a:sym typeface="Mukta Mahee SemiBold"/>
              </a:rPr>
              <a:t>Target Population</a:t>
            </a:r>
            <a:endParaRPr sz="3500"/>
          </a:p>
        </p:txBody>
      </p:sp>
      <p:sp>
        <p:nvSpPr>
          <p:cNvPr id="852" name="Google Shape;852;p88"/>
          <p:cNvSpPr txBox="1"/>
          <p:nvPr/>
        </p:nvSpPr>
        <p:spPr>
          <a:xfrm>
            <a:off x="638854"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people or groups are you seeking to benefit or influence?</a:t>
            </a:r>
            <a:endParaRPr/>
          </a:p>
        </p:txBody>
      </p:sp>
      <p:sp>
        <p:nvSpPr>
          <p:cNvPr id="853" name="Google Shape;853;p88"/>
          <p:cNvSpPr/>
          <p:nvPr/>
        </p:nvSpPr>
        <p:spPr>
          <a:xfrm>
            <a:off x="4101064" y="2827478"/>
            <a:ext cx="33459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8"/>
          <p:cNvSpPr txBox="1"/>
          <p:nvPr/>
        </p:nvSpPr>
        <p:spPr>
          <a:xfrm>
            <a:off x="4237675" y="4116468"/>
            <a:ext cx="3072600" cy="5170646"/>
          </a:xfrm>
          <a:prstGeom prst="rect">
            <a:avLst/>
          </a:prstGeom>
          <a:noFill/>
          <a:ln>
            <a:noFill/>
          </a:ln>
        </p:spPr>
        <p:txBody>
          <a:bodyPr spcFirstLastPara="1" wrap="square" lIns="0" tIns="0" rIns="0" bIns="0" anchor="t" anchorCtr="0">
            <a:spAutoFit/>
          </a:bodyPr>
          <a:lstStyle/>
          <a:p>
            <a:pPr marL="0" lvl="0" indent="0" algn="ctr" rtl="0">
              <a:lnSpc>
                <a:spcPct val="140000"/>
              </a:lnSpc>
              <a:spcBef>
                <a:spcPts val="0"/>
              </a:spcBef>
              <a:spcAft>
                <a:spcPts val="0"/>
              </a:spcAft>
              <a:buClr>
                <a:schemeClr val="dk1"/>
              </a:buClr>
              <a:buFont typeface="Arial"/>
              <a:buNone/>
            </a:pPr>
            <a:r>
              <a:rPr lang="en-US" sz="3000" dirty="0">
                <a:solidFill>
                  <a:srgbClr val="5D342C"/>
                </a:solidFill>
                <a:latin typeface="MuktaMahee Bold"/>
                <a:ea typeface="MuktaMahee Bold"/>
                <a:cs typeface="MuktaMahee Bold"/>
                <a:sym typeface="Mukta Mahee"/>
              </a:rPr>
              <a:t>What relevant things are happening with your collaborators, competitors, clients &amp; others?</a:t>
            </a:r>
            <a:endParaRPr dirty="0"/>
          </a:p>
          <a:p>
            <a:pPr marL="0" marR="0" lvl="0" indent="0" algn="ctr" rtl="0">
              <a:lnSpc>
                <a:spcPct val="140000"/>
              </a:lnSpc>
              <a:spcBef>
                <a:spcPts val="0"/>
              </a:spcBef>
              <a:spcAft>
                <a:spcPts val="0"/>
              </a:spcAft>
              <a:buNone/>
            </a:pPr>
            <a:endParaRPr sz="3000" b="0" i="0" u="none" strike="noStrike" cap="none" dirty="0">
              <a:solidFill>
                <a:srgbClr val="5D342C"/>
              </a:solidFill>
              <a:latin typeface="MuktaMahee Bold"/>
              <a:ea typeface="MuktaMahee Bold"/>
              <a:cs typeface="MuktaMahee Bold"/>
              <a:sym typeface="Mukta Mahee"/>
            </a:endParaRPr>
          </a:p>
        </p:txBody>
      </p:sp>
      <p:sp>
        <p:nvSpPr>
          <p:cNvPr id="855" name="Google Shape;855;p88"/>
          <p:cNvSpPr/>
          <p:nvPr/>
        </p:nvSpPr>
        <p:spPr>
          <a:xfrm>
            <a:off x="7624752" y="2827478"/>
            <a:ext cx="33492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8"/>
          <p:cNvSpPr txBox="1"/>
          <p:nvPr/>
        </p:nvSpPr>
        <p:spPr>
          <a:xfrm>
            <a:off x="7776152" y="4319101"/>
            <a:ext cx="3072600" cy="1108200"/>
          </a:xfrm>
          <a:prstGeom prst="rect">
            <a:avLst/>
          </a:prstGeom>
          <a:noFill/>
          <a:ln>
            <a:noFill/>
          </a:ln>
        </p:spPr>
        <p:txBody>
          <a:bodyPr spcFirstLastPara="1" wrap="square" lIns="0" tIns="0" rIns="0" bIns="0" anchor="t" anchorCtr="0">
            <a:spAutoFit/>
          </a:bodyPr>
          <a:lstStyle/>
          <a:p>
            <a:pPr marL="0" lvl="0" indent="0" algn="ctr" rtl="0">
              <a:lnSpc>
                <a:spcPct val="140000"/>
              </a:lnSpc>
              <a:spcBef>
                <a:spcPts val="0"/>
              </a:spcBef>
              <a:spcAft>
                <a:spcPts val="0"/>
              </a:spcAft>
              <a:buClr>
                <a:schemeClr val="dk1"/>
              </a:buClr>
              <a:buFont typeface="Arial"/>
              <a:buNone/>
            </a:pPr>
            <a:r>
              <a:rPr lang="en-US" sz="3000">
                <a:solidFill>
                  <a:srgbClr val="5D342C"/>
                </a:solidFill>
                <a:latin typeface="MuktaMahee Bold"/>
                <a:ea typeface="MuktaMahee Bold"/>
                <a:cs typeface="MuktaMahee Bold"/>
                <a:sym typeface="Mukta Mahee"/>
              </a:rPr>
              <a:t>What is the core work you do?</a:t>
            </a:r>
            <a:endParaRPr/>
          </a:p>
        </p:txBody>
      </p:sp>
      <p:sp>
        <p:nvSpPr>
          <p:cNvPr id="857" name="Google Shape;857;p88"/>
          <p:cNvSpPr/>
          <p:nvPr/>
        </p:nvSpPr>
        <p:spPr>
          <a:xfrm>
            <a:off x="11110266" y="2827478"/>
            <a:ext cx="3269700" cy="4984821"/>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8"/>
          <p:cNvSpPr txBox="1"/>
          <p:nvPr/>
        </p:nvSpPr>
        <p:spPr>
          <a:xfrm>
            <a:off x="11208791" y="4319101"/>
            <a:ext cx="3072600" cy="3047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dirty="0">
                <a:solidFill>
                  <a:srgbClr val="5D342C"/>
                </a:solidFill>
                <a:latin typeface="MuktaMahee Bold"/>
                <a:ea typeface="MuktaMahee Bold"/>
                <a:cs typeface="MuktaMahee Bold"/>
                <a:sym typeface="Mukta Mahee"/>
              </a:rPr>
              <a:t>What changed conditions do you believe will result from these activities?</a:t>
            </a:r>
            <a:endParaRPr dirty="0"/>
          </a:p>
        </p:txBody>
      </p:sp>
      <p:sp>
        <p:nvSpPr>
          <p:cNvPr id="859" name="Google Shape;859;p88"/>
          <p:cNvSpPr/>
          <p:nvPr/>
        </p:nvSpPr>
        <p:spPr>
          <a:xfrm>
            <a:off x="11110266" y="2542236"/>
            <a:ext cx="32697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8"/>
          <p:cNvSpPr/>
          <p:nvPr/>
        </p:nvSpPr>
        <p:spPr>
          <a:xfrm>
            <a:off x="4101064" y="2542236"/>
            <a:ext cx="3345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8"/>
          <p:cNvSpPr/>
          <p:nvPr/>
        </p:nvSpPr>
        <p:spPr>
          <a:xfrm>
            <a:off x="7650895" y="2542236"/>
            <a:ext cx="33231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8"/>
          <p:cNvSpPr txBox="1"/>
          <p:nvPr/>
        </p:nvSpPr>
        <p:spPr>
          <a:xfrm>
            <a:off x="4114139" y="2823028"/>
            <a:ext cx="33459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External Context</a:t>
            </a:r>
            <a:endParaRPr/>
          </a:p>
        </p:txBody>
      </p:sp>
      <p:sp>
        <p:nvSpPr>
          <p:cNvPr id="863" name="Google Shape;863;p88"/>
          <p:cNvSpPr txBox="1"/>
          <p:nvPr/>
        </p:nvSpPr>
        <p:spPr>
          <a:xfrm>
            <a:off x="7623607" y="2823028"/>
            <a:ext cx="33231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Activities</a:t>
            </a:r>
            <a:endParaRPr/>
          </a:p>
        </p:txBody>
      </p:sp>
      <p:sp>
        <p:nvSpPr>
          <p:cNvPr id="864" name="Google Shape;864;p88"/>
          <p:cNvSpPr txBox="1"/>
          <p:nvPr/>
        </p:nvSpPr>
        <p:spPr>
          <a:xfrm>
            <a:off x="11110266" y="2578377"/>
            <a:ext cx="3269700" cy="1108200"/>
          </a:xfrm>
          <a:prstGeom prst="rect">
            <a:avLst/>
          </a:prstGeom>
          <a:noFill/>
          <a:ln>
            <a:noFill/>
          </a:ln>
        </p:spPr>
        <p:txBody>
          <a:bodyPr spcFirstLastPara="1" wrap="square" lIns="0" tIns="0" rIns="0" bIns="0" anchor="t" anchorCtr="0">
            <a:spAutoFit/>
          </a:bodyPr>
          <a:lstStyle/>
          <a:p>
            <a:pPr marL="0" marR="0" lvl="0" indent="0" algn="ctr" rtl="0">
              <a:lnSpc>
                <a:spcPct val="114001"/>
              </a:lnSpc>
              <a:spcBef>
                <a:spcPts val="0"/>
              </a:spcBef>
              <a:spcAft>
                <a:spcPts val="0"/>
              </a:spcAft>
              <a:buNone/>
            </a:pPr>
            <a:r>
              <a:rPr lang="en-US" sz="3364" b="1" i="0" u="none" strike="noStrike" cap="none">
                <a:solidFill>
                  <a:srgbClr val="FFFFFF"/>
                </a:solidFill>
                <a:latin typeface="MuktaMahee SemiBold"/>
                <a:ea typeface="MuktaMahee SemiBold"/>
                <a:cs typeface="MuktaMahee SemiBold"/>
                <a:sym typeface="Mukta Mahee SemiBold"/>
              </a:rPr>
              <a:t>Short/Long Term Outcomes</a:t>
            </a:r>
            <a:endParaRPr/>
          </a:p>
        </p:txBody>
      </p:sp>
      <p:sp>
        <p:nvSpPr>
          <p:cNvPr id="865" name="Google Shape;865;p88"/>
          <p:cNvSpPr/>
          <p:nvPr/>
        </p:nvSpPr>
        <p:spPr>
          <a:xfrm>
            <a:off x="14560864" y="2542236"/>
            <a:ext cx="32622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8"/>
          <p:cNvSpPr/>
          <p:nvPr/>
        </p:nvSpPr>
        <p:spPr>
          <a:xfrm>
            <a:off x="14553534" y="2831796"/>
            <a:ext cx="3269700" cy="51654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8"/>
          <p:cNvSpPr txBox="1"/>
          <p:nvPr/>
        </p:nvSpPr>
        <p:spPr>
          <a:xfrm>
            <a:off x="14516259" y="2823028"/>
            <a:ext cx="32697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Assumptions</a:t>
            </a:r>
            <a:endParaRPr/>
          </a:p>
        </p:txBody>
      </p:sp>
      <p:sp>
        <p:nvSpPr>
          <p:cNvPr id="868" name="Google Shape;868;p88"/>
          <p:cNvSpPr txBox="1"/>
          <p:nvPr/>
        </p:nvSpPr>
        <p:spPr>
          <a:xfrm>
            <a:off x="14652059"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evidence do you have that this theory will actually result in change?</a:t>
            </a:r>
            <a:endParaRPr/>
          </a:p>
        </p:txBody>
      </p:sp>
      <p:sp>
        <p:nvSpPr>
          <p:cNvPr id="869" name="Google Shape;869;p88"/>
          <p:cNvSpPr/>
          <p:nvPr/>
        </p:nvSpPr>
        <p:spPr>
          <a:xfrm>
            <a:off x="10994800" y="1943100"/>
            <a:ext cx="3420900" cy="6054000"/>
          </a:xfrm>
          <a:prstGeom prst="ellipse">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8"/>
          <p:cNvSpPr txBox="1"/>
          <p:nvPr/>
        </p:nvSpPr>
        <p:spPr>
          <a:xfrm>
            <a:off x="8464300" y="8316554"/>
            <a:ext cx="84819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dirty="0">
                <a:solidFill>
                  <a:schemeClr val="dk1"/>
                </a:solidFill>
                <a:highlight>
                  <a:srgbClr val="FFFFFF"/>
                </a:highlight>
                <a:latin typeface="Mukta"/>
                <a:ea typeface="Mukta"/>
                <a:cs typeface="Mukta"/>
                <a:sym typeface="Mukta"/>
              </a:rPr>
              <a:t>This becomes your Vision</a:t>
            </a:r>
            <a:endParaRPr sz="4800" dirty="0">
              <a:solidFill>
                <a:schemeClr val="dk1"/>
              </a:solidFill>
              <a:latin typeface="Mukta"/>
              <a:ea typeface="Mukta"/>
              <a:cs typeface="Mukta"/>
              <a:sym typeface="Mukt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89"/>
          <p:cNvSpPr/>
          <p:nvPr/>
        </p:nvSpPr>
        <p:spPr>
          <a:xfrm>
            <a:off x="0" y="0"/>
            <a:ext cx="18288000" cy="15432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9"/>
          <p:cNvSpPr/>
          <p:nvPr/>
        </p:nvSpPr>
        <p:spPr>
          <a:xfrm>
            <a:off x="0" y="9456200"/>
            <a:ext cx="18288000" cy="10266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9"/>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rgbClr val="FBFBF5"/>
                </a:solidFill>
                <a:latin typeface="MuktaMahee Bold"/>
                <a:ea typeface="MuktaMahee Bold"/>
                <a:cs typeface="MuktaMahee Bold"/>
                <a:sym typeface="Mukta Mahee"/>
              </a:rPr>
              <a:t>Theory of Change</a:t>
            </a:r>
            <a:endParaRPr/>
          </a:p>
        </p:txBody>
      </p:sp>
      <p:sp>
        <p:nvSpPr>
          <p:cNvPr id="878" name="Google Shape;878;p89"/>
          <p:cNvSpPr/>
          <p:nvPr/>
        </p:nvSpPr>
        <p:spPr>
          <a:xfrm>
            <a:off x="464765" y="2831796"/>
            <a:ext cx="3420900" cy="5165400"/>
          </a:xfrm>
          <a:prstGeom prst="rect">
            <a:avLst/>
          </a:prstGeom>
          <a:solidFill>
            <a:srgbClr val="00858E">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9"/>
          <p:cNvSpPr/>
          <p:nvPr/>
        </p:nvSpPr>
        <p:spPr>
          <a:xfrm>
            <a:off x="464765" y="2542236"/>
            <a:ext cx="3420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9"/>
          <p:cNvSpPr txBox="1"/>
          <p:nvPr/>
        </p:nvSpPr>
        <p:spPr>
          <a:xfrm>
            <a:off x="502390" y="2525263"/>
            <a:ext cx="3420900" cy="1088100"/>
          </a:xfrm>
          <a:prstGeom prst="rect">
            <a:avLst/>
          </a:prstGeom>
          <a:noFill/>
          <a:ln>
            <a:noFill/>
          </a:ln>
        </p:spPr>
        <p:txBody>
          <a:bodyPr spcFirstLastPara="1" wrap="square" lIns="0" tIns="0" rIns="0" bIns="0" anchor="t" anchorCtr="0">
            <a:spAutoFit/>
          </a:bodyPr>
          <a:lstStyle/>
          <a:p>
            <a:pPr marL="0" marR="0" lvl="0" indent="0" algn="ctr" rtl="0">
              <a:lnSpc>
                <a:spcPct val="101993"/>
              </a:lnSpc>
              <a:spcBef>
                <a:spcPts val="0"/>
              </a:spcBef>
              <a:spcAft>
                <a:spcPts val="0"/>
              </a:spcAft>
              <a:buNone/>
            </a:pPr>
            <a:r>
              <a:rPr lang="en-US" sz="3500" b="1" i="0" u="none" strike="noStrike" cap="none">
                <a:solidFill>
                  <a:srgbClr val="FFFFFF"/>
                </a:solidFill>
                <a:latin typeface="MuktaMahee SemiBold"/>
                <a:ea typeface="MuktaMahee SemiBold"/>
                <a:cs typeface="MuktaMahee SemiBold"/>
                <a:sym typeface="Mukta Mahee SemiBold"/>
              </a:rPr>
              <a:t>Target Population</a:t>
            </a:r>
            <a:endParaRPr sz="3500"/>
          </a:p>
        </p:txBody>
      </p:sp>
      <p:sp>
        <p:nvSpPr>
          <p:cNvPr id="881" name="Google Shape;881;p89"/>
          <p:cNvSpPr txBox="1"/>
          <p:nvPr/>
        </p:nvSpPr>
        <p:spPr>
          <a:xfrm>
            <a:off x="638854"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people or groups are you seeking to benefit or influence?</a:t>
            </a:r>
            <a:endParaRPr/>
          </a:p>
        </p:txBody>
      </p:sp>
      <p:sp>
        <p:nvSpPr>
          <p:cNvPr id="882" name="Google Shape;882;p89"/>
          <p:cNvSpPr/>
          <p:nvPr/>
        </p:nvSpPr>
        <p:spPr>
          <a:xfrm>
            <a:off x="4101064" y="2827478"/>
            <a:ext cx="33459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9"/>
          <p:cNvSpPr txBox="1"/>
          <p:nvPr/>
        </p:nvSpPr>
        <p:spPr>
          <a:xfrm>
            <a:off x="4237675" y="4116468"/>
            <a:ext cx="3072600" cy="5170646"/>
          </a:xfrm>
          <a:prstGeom prst="rect">
            <a:avLst/>
          </a:prstGeom>
          <a:noFill/>
          <a:ln>
            <a:noFill/>
          </a:ln>
        </p:spPr>
        <p:txBody>
          <a:bodyPr spcFirstLastPara="1" wrap="square" lIns="0" tIns="0" rIns="0" bIns="0" anchor="t" anchorCtr="0">
            <a:spAutoFit/>
          </a:bodyPr>
          <a:lstStyle/>
          <a:p>
            <a:pPr marL="0" lvl="0" indent="0" algn="ctr" rtl="0">
              <a:lnSpc>
                <a:spcPct val="140000"/>
              </a:lnSpc>
              <a:spcBef>
                <a:spcPts val="0"/>
              </a:spcBef>
              <a:spcAft>
                <a:spcPts val="0"/>
              </a:spcAft>
              <a:buClr>
                <a:schemeClr val="dk1"/>
              </a:buClr>
              <a:buFont typeface="Arial"/>
              <a:buNone/>
            </a:pPr>
            <a:r>
              <a:rPr lang="en-US" sz="3000" dirty="0">
                <a:solidFill>
                  <a:srgbClr val="5D342C"/>
                </a:solidFill>
                <a:latin typeface="MuktaMahee Bold"/>
                <a:ea typeface="MuktaMahee Bold"/>
                <a:cs typeface="MuktaMahee Bold"/>
                <a:sym typeface="Mukta Mahee"/>
              </a:rPr>
              <a:t>What relevant things are happening with your collaborators, competitors, clients &amp; others?</a:t>
            </a:r>
            <a:endParaRPr dirty="0"/>
          </a:p>
          <a:p>
            <a:pPr marL="0" marR="0" lvl="0" indent="0" algn="ctr" rtl="0">
              <a:lnSpc>
                <a:spcPct val="140000"/>
              </a:lnSpc>
              <a:spcBef>
                <a:spcPts val="0"/>
              </a:spcBef>
              <a:spcAft>
                <a:spcPts val="0"/>
              </a:spcAft>
              <a:buNone/>
            </a:pPr>
            <a:endParaRPr sz="3000" b="0" i="0" u="none" strike="noStrike" cap="none" dirty="0">
              <a:solidFill>
                <a:srgbClr val="5D342C"/>
              </a:solidFill>
              <a:latin typeface="MuktaMahee Bold"/>
              <a:ea typeface="MuktaMahee Bold"/>
              <a:cs typeface="MuktaMahee Bold"/>
              <a:sym typeface="Mukta Mahee"/>
            </a:endParaRPr>
          </a:p>
        </p:txBody>
      </p:sp>
      <p:sp>
        <p:nvSpPr>
          <p:cNvPr id="884" name="Google Shape;884;p89"/>
          <p:cNvSpPr/>
          <p:nvPr/>
        </p:nvSpPr>
        <p:spPr>
          <a:xfrm>
            <a:off x="7624752" y="2827478"/>
            <a:ext cx="33492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9"/>
          <p:cNvSpPr txBox="1"/>
          <p:nvPr/>
        </p:nvSpPr>
        <p:spPr>
          <a:xfrm>
            <a:off x="7776152" y="4319101"/>
            <a:ext cx="3072600" cy="1108200"/>
          </a:xfrm>
          <a:prstGeom prst="rect">
            <a:avLst/>
          </a:prstGeom>
          <a:noFill/>
          <a:ln>
            <a:noFill/>
          </a:ln>
        </p:spPr>
        <p:txBody>
          <a:bodyPr spcFirstLastPara="1" wrap="square" lIns="0" tIns="0" rIns="0" bIns="0" anchor="t" anchorCtr="0">
            <a:spAutoFit/>
          </a:bodyPr>
          <a:lstStyle/>
          <a:p>
            <a:pPr marL="0" lvl="0" indent="0" algn="ctr" rtl="0">
              <a:lnSpc>
                <a:spcPct val="140000"/>
              </a:lnSpc>
              <a:spcBef>
                <a:spcPts val="0"/>
              </a:spcBef>
              <a:spcAft>
                <a:spcPts val="0"/>
              </a:spcAft>
              <a:buClr>
                <a:schemeClr val="dk1"/>
              </a:buClr>
              <a:buFont typeface="Arial"/>
              <a:buNone/>
            </a:pPr>
            <a:r>
              <a:rPr lang="en-US" sz="3000">
                <a:solidFill>
                  <a:srgbClr val="5D342C"/>
                </a:solidFill>
                <a:latin typeface="MuktaMahee Bold"/>
                <a:ea typeface="MuktaMahee Bold"/>
                <a:cs typeface="MuktaMahee Bold"/>
                <a:sym typeface="Mukta Mahee"/>
              </a:rPr>
              <a:t>What is the core work you do?</a:t>
            </a:r>
            <a:endParaRPr/>
          </a:p>
        </p:txBody>
      </p:sp>
      <p:sp>
        <p:nvSpPr>
          <p:cNvPr id="886" name="Google Shape;886;p89"/>
          <p:cNvSpPr/>
          <p:nvPr/>
        </p:nvSpPr>
        <p:spPr>
          <a:xfrm>
            <a:off x="11110266" y="2827478"/>
            <a:ext cx="32697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9"/>
          <p:cNvSpPr txBox="1"/>
          <p:nvPr/>
        </p:nvSpPr>
        <p:spPr>
          <a:xfrm>
            <a:off x="11208791" y="4319101"/>
            <a:ext cx="3072600" cy="3047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changed conditions do you believe will result from these activities?</a:t>
            </a:r>
            <a:endParaRPr/>
          </a:p>
        </p:txBody>
      </p:sp>
      <p:sp>
        <p:nvSpPr>
          <p:cNvPr id="888" name="Google Shape;888;p89"/>
          <p:cNvSpPr/>
          <p:nvPr/>
        </p:nvSpPr>
        <p:spPr>
          <a:xfrm>
            <a:off x="11110266" y="2542236"/>
            <a:ext cx="32697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9"/>
          <p:cNvSpPr/>
          <p:nvPr/>
        </p:nvSpPr>
        <p:spPr>
          <a:xfrm>
            <a:off x="4101064" y="2542236"/>
            <a:ext cx="3345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89"/>
          <p:cNvSpPr/>
          <p:nvPr/>
        </p:nvSpPr>
        <p:spPr>
          <a:xfrm>
            <a:off x="7650895" y="2542236"/>
            <a:ext cx="33231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9"/>
          <p:cNvSpPr txBox="1"/>
          <p:nvPr/>
        </p:nvSpPr>
        <p:spPr>
          <a:xfrm>
            <a:off x="4114139" y="2823028"/>
            <a:ext cx="33459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External Context</a:t>
            </a:r>
            <a:endParaRPr/>
          </a:p>
        </p:txBody>
      </p:sp>
      <p:sp>
        <p:nvSpPr>
          <p:cNvPr id="892" name="Google Shape;892;p89"/>
          <p:cNvSpPr txBox="1"/>
          <p:nvPr/>
        </p:nvSpPr>
        <p:spPr>
          <a:xfrm>
            <a:off x="7623607" y="2823028"/>
            <a:ext cx="33231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Activities</a:t>
            </a:r>
            <a:endParaRPr/>
          </a:p>
        </p:txBody>
      </p:sp>
      <p:sp>
        <p:nvSpPr>
          <p:cNvPr id="893" name="Google Shape;893;p89"/>
          <p:cNvSpPr txBox="1"/>
          <p:nvPr/>
        </p:nvSpPr>
        <p:spPr>
          <a:xfrm>
            <a:off x="11110266" y="2578377"/>
            <a:ext cx="3269700" cy="1108200"/>
          </a:xfrm>
          <a:prstGeom prst="rect">
            <a:avLst/>
          </a:prstGeom>
          <a:noFill/>
          <a:ln>
            <a:noFill/>
          </a:ln>
        </p:spPr>
        <p:txBody>
          <a:bodyPr spcFirstLastPara="1" wrap="square" lIns="0" tIns="0" rIns="0" bIns="0" anchor="t" anchorCtr="0">
            <a:spAutoFit/>
          </a:bodyPr>
          <a:lstStyle/>
          <a:p>
            <a:pPr marL="0" marR="0" lvl="0" indent="0" algn="ctr" rtl="0">
              <a:lnSpc>
                <a:spcPct val="114001"/>
              </a:lnSpc>
              <a:spcBef>
                <a:spcPts val="0"/>
              </a:spcBef>
              <a:spcAft>
                <a:spcPts val="0"/>
              </a:spcAft>
              <a:buNone/>
            </a:pPr>
            <a:r>
              <a:rPr lang="en-US" sz="3364" b="1" i="0" u="none" strike="noStrike" cap="none">
                <a:solidFill>
                  <a:srgbClr val="FFFFFF"/>
                </a:solidFill>
                <a:latin typeface="MuktaMahee SemiBold"/>
                <a:ea typeface="MuktaMahee SemiBold"/>
                <a:cs typeface="MuktaMahee SemiBold"/>
                <a:sym typeface="Mukta Mahee SemiBold"/>
              </a:rPr>
              <a:t>Short/Long Term Outcomes</a:t>
            </a:r>
            <a:endParaRPr/>
          </a:p>
        </p:txBody>
      </p:sp>
      <p:sp>
        <p:nvSpPr>
          <p:cNvPr id="894" name="Google Shape;894;p89"/>
          <p:cNvSpPr/>
          <p:nvPr/>
        </p:nvSpPr>
        <p:spPr>
          <a:xfrm>
            <a:off x="14560864" y="2542236"/>
            <a:ext cx="32622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9"/>
          <p:cNvSpPr/>
          <p:nvPr/>
        </p:nvSpPr>
        <p:spPr>
          <a:xfrm>
            <a:off x="14553534" y="2831796"/>
            <a:ext cx="3269700" cy="51654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9"/>
          <p:cNvSpPr txBox="1"/>
          <p:nvPr/>
        </p:nvSpPr>
        <p:spPr>
          <a:xfrm>
            <a:off x="14516259" y="2823028"/>
            <a:ext cx="32697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Assumptions</a:t>
            </a:r>
            <a:endParaRPr/>
          </a:p>
        </p:txBody>
      </p:sp>
      <p:sp>
        <p:nvSpPr>
          <p:cNvPr id="897" name="Google Shape;897;p89"/>
          <p:cNvSpPr txBox="1"/>
          <p:nvPr/>
        </p:nvSpPr>
        <p:spPr>
          <a:xfrm>
            <a:off x="14652059"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evidence do you have that this theory will actually result in change?</a:t>
            </a:r>
            <a:endParaRPr/>
          </a:p>
        </p:txBody>
      </p:sp>
      <p:sp>
        <p:nvSpPr>
          <p:cNvPr id="898" name="Google Shape;898;p89"/>
          <p:cNvSpPr/>
          <p:nvPr/>
        </p:nvSpPr>
        <p:spPr>
          <a:xfrm>
            <a:off x="7623963" y="2116500"/>
            <a:ext cx="3420900" cy="6054000"/>
          </a:xfrm>
          <a:prstGeom prst="ellipse">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9"/>
          <p:cNvSpPr txBox="1"/>
          <p:nvPr/>
        </p:nvSpPr>
        <p:spPr>
          <a:xfrm>
            <a:off x="7310275" y="8646778"/>
            <a:ext cx="88407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dirty="0">
                <a:solidFill>
                  <a:schemeClr val="dk1"/>
                </a:solidFill>
                <a:highlight>
                  <a:srgbClr val="FFFFFF"/>
                </a:highlight>
                <a:latin typeface="Mukta"/>
                <a:ea typeface="Mukta"/>
                <a:cs typeface="Mukta"/>
                <a:sym typeface="Mukta"/>
              </a:rPr>
              <a:t>This becomes your Mission</a:t>
            </a:r>
            <a:endParaRPr sz="4800" dirty="0">
              <a:solidFill>
                <a:schemeClr val="dk1"/>
              </a:solidFill>
              <a:latin typeface="Mukta"/>
              <a:ea typeface="Mukta"/>
              <a:cs typeface="Mukta"/>
              <a:sym typeface="Mukt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6FB7B8"/>
        </a:solidFill>
        <a:effectLst/>
      </p:bgPr>
    </p:bg>
    <p:spTree>
      <p:nvGrpSpPr>
        <p:cNvPr id="1" name="Shape 903"/>
        <p:cNvGrpSpPr/>
        <p:nvPr/>
      </p:nvGrpSpPr>
      <p:grpSpPr>
        <a:xfrm>
          <a:off x="0" y="0"/>
          <a:ext cx="0" cy="0"/>
          <a:chOff x="0" y="0"/>
          <a:chExt cx="0" cy="0"/>
        </a:xfrm>
      </p:grpSpPr>
      <p:sp>
        <p:nvSpPr>
          <p:cNvPr id="904" name="Google Shape;904;p90"/>
          <p:cNvSpPr/>
          <p:nvPr/>
        </p:nvSpPr>
        <p:spPr>
          <a:xfrm rot="-2700000">
            <a:off x="-5282197" y="-1468395"/>
            <a:ext cx="15990937" cy="8187024"/>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0"/>
          <p:cNvSpPr txBox="1"/>
          <p:nvPr/>
        </p:nvSpPr>
        <p:spPr>
          <a:xfrm>
            <a:off x="10441627" y="1958998"/>
            <a:ext cx="7438500" cy="72363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SzPts val="1100"/>
              <a:buNone/>
            </a:pPr>
            <a:r>
              <a:rPr lang="en-US" sz="4900" b="1">
                <a:solidFill>
                  <a:schemeClr val="dk1"/>
                </a:solidFill>
                <a:latin typeface="Mukta"/>
                <a:ea typeface="Mukta"/>
                <a:cs typeface="Mukta"/>
                <a:sym typeface="Mukta"/>
              </a:rPr>
              <a:t>Vision</a:t>
            </a:r>
            <a:r>
              <a:rPr lang="en-US" sz="4900">
                <a:solidFill>
                  <a:schemeClr val="dk1"/>
                </a:solidFill>
                <a:latin typeface="Mukta"/>
                <a:ea typeface="Mukta"/>
                <a:cs typeface="Mukta"/>
                <a:sym typeface="Mukta"/>
              </a:rPr>
              <a:t>: </a:t>
            </a:r>
            <a:br>
              <a:rPr lang="en-US" sz="4900">
                <a:solidFill>
                  <a:schemeClr val="dk1"/>
                </a:solidFill>
                <a:latin typeface="Mukta"/>
                <a:ea typeface="Mukta"/>
                <a:cs typeface="Mukta"/>
                <a:sym typeface="Mukta"/>
              </a:rPr>
            </a:br>
            <a:r>
              <a:rPr lang="en-US" sz="4900">
                <a:solidFill>
                  <a:schemeClr val="dk1"/>
                </a:solidFill>
                <a:latin typeface="Mukta"/>
                <a:ea typeface="Mukta"/>
                <a:cs typeface="Mukta"/>
                <a:sym typeface="Mukta"/>
              </a:rPr>
              <a:t>The social change you seek (What you Want)</a:t>
            </a:r>
            <a:endParaRPr sz="4900">
              <a:solidFill>
                <a:schemeClr val="dk1"/>
              </a:solidFill>
              <a:latin typeface="Mukta"/>
              <a:ea typeface="Mukta"/>
              <a:cs typeface="Mukta"/>
              <a:sym typeface="Mukta"/>
            </a:endParaRPr>
          </a:p>
          <a:p>
            <a:pPr marL="0" lvl="0" indent="0" algn="l" rtl="0">
              <a:lnSpc>
                <a:spcPct val="115000"/>
              </a:lnSpc>
              <a:spcBef>
                <a:spcPts val="1600"/>
              </a:spcBef>
              <a:spcAft>
                <a:spcPts val="0"/>
              </a:spcAft>
              <a:buSzPts val="1100"/>
              <a:buNone/>
            </a:pPr>
            <a:endParaRPr sz="4900">
              <a:solidFill>
                <a:schemeClr val="dk1"/>
              </a:solidFill>
              <a:latin typeface="Mukta"/>
              <a:ea typeface="Mukta"/>
              <a:cs typeface="Mukta"/>
              <a:sym typeface="Mukta"/>
            </a:endParaRPr>
          </a:p>
          <a:p>
            <a:pPr marL="0" lvl="0" indent="0" algn="l" rtl="0">
              <a:lnSpc>
                <a:spcPct val="115000"/>
              </a:lnSpc>
              <a:spcBef>
                <a:spcPts val="1600"/>
              </a:spcBef>
              <a:spcAft>
                <a:spcPts val="1600"/>
              </a:spcAft>
              <a:buSzPts val="1100"/>
              <a:buNone/>
            </a:pPr>
            <a:r>
              <a:rPr lang="en-US" sz="4900" b="1">
                <a:solidFill>
                  <a:schemeClr val="dk1"/>
                </a:solidFill>
                <a:latin typeface="Mukta"/>
                <a:ea typeface="Mukta"/>
                <a:cs typeface="Mukta"/>
                <a:sym typeface="Mukta"/>
              </a:rPr>
              <a:t>Mission</a:t>
            </a:r>
            <a:r>
              <a:rPr lang="en-US" sz="4900">
                <a:solidFill>
                  <a:schemeClr val="dk1"/>
                </a:solidFill>
                <a:latin typeface="Mukta"/>
                <a:ea typeface="Mukta"/>
                <a:cs typeface="Mukta"/>
                <a:sym typeface="Mukta"/>
              </a:rPr>
              <a:t>: </a:t>
            </a:r>
            <a:br>
              <a:rPr lang="en-US" sz="4900">
                <a:solidFill>
                  <a:schemeClr val="dk1"/>
                </a:solidFill>
                <a:latin typeface="Mukta"/>
                <a:ea typeface="Mukta"/>
                <a:cs typeface="Mukta"/>
                <a:sym typeface="Mukta"/>
              </a:rPr>
            </a:br>
            <a:r>
              <a:rPr lang="en-US" sz="4900">
                <a:solidFill>
                  <a:schemeClr val="dk1"/>
                </a:solidFill>
                <a:latin typeface="Mukta"/>
                <a:ea typeface="Mukta"/>
                <a:cs typeface="Mukta"/>
                <a:sym typeface="Mukta"/>
              </a:rPr>
              <a:t>The work you do, and with whom, to move toward your Vision</a:t>
            </a:r>
            <a:endParaRPr sz="4900">
              <a:solidFill>
                <a:schemeClr val="dk1"/>
              </a:solidFill>
              <a:latin typeface="Mukta"/>
              <a:ea typeface="Mukta"/>
              <a:cs typeface="Mukta"/>
              <a:sym typeface="Mukta"/>
            </a:endParaRPr>
          </a:p>
        </p:txBody>
      </p:sp>
      <p:pic>
        <p:nvPicPr>
          <p:cNvPr id="906" name="Google Shape;906;p90"/>
          <p:cNvPicPr preferRelativeResize="0"/>
          <p:nvPr/>
        </p:nvPicPr>
        <p:blipFill rotWithShape="1">
          <a:blip r:embed="rId3">
            <a:alphaModFix/>
          </a:blip>
          <a:srcRect r="17999"/>
          <a:stretch/>
        </p:blipFill>
        <p:spPr>
          <a:xfrm>
            <a:off x="510350" y="1076450"/>
            <a:ext cx="9561098" cy="8134100"/>
          </a:xfrm>
          <a:prstGeom prst="rect">
            <a:avLst/>
          </a:prstGeom>
          <a:noFill/>
          <a:ln>
            <a:noFill/>
          </a:ln>
        </p:spPr>
      </p:pic>
      <p:sp>
        <p:nvSpPr>
          <p:cNvPr id="907" name="Google Shape;907;p90"/>
          <p:cNvSpPr/>
          <p:nvPr/>
        </p:nvSpPr>
        <p:spPr>
          <a:xfrm>
            <a:off x="10202675" y="5267725"/>
            <a:ext cx="7677300" cy="4075200"/>
          </a:xfrm>
          <a:prstGeom prst="rect">
            <a:avLst/>
          </a:prstGeom>
          <a:solidFill>
            <a:srgbClr val="6F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6FB7B8"/>
        </a:solidFill>
        <a:effectLst/>
      </p:bgPr>
    </p:bg>
    <p:spTree>
      <p:nvGrpSpPr>
        <p:cNvPr id="1" name="Shape 911"/>
        <p:cNvGrpSpPr/>
        <p:nvPr/>
      </p:nvGrpSpPr>
      <p:grpSpPr>
        <a:xfrm>
          <a:off x="0" y="0"/>
          <a:ext cx="0" cy="0"/>
          <a:chOff x="0" y="0"/>
          <a:chExt cx="0" cy="0"/>
        </a:xfrm>
      </p:grpSpPr>
      <p:sp>
        <p:nvSpPr>
          <p:cNvPr id="912" name="Google Shape;912;p91"/>
          <p:cNvSpPr/>
          <p:nvPr/>
        </p:nvSpPr>
        <p:spPr>
          <a:xfrm rot="-2700000">
            <a:off x="-5282197" y="-1468395"/>
            <a:ext cx="15990937" cy="8187024"/>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91"/>
          <p:cNvSpPr txBox="1"/>
          <p:nvPr/>
        </p:nvSpPr>
        <p:spPr>
          <a:xfrm>
            <a:off x="10441627" y="1958998"/>
            <a:ext cx="7438500" cy="72363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SzPts val="1100"/>
              <a:buNone/>
            </a:pPr>
            <a:r>
              <a:rPr lang="en-US" sz="4900" b="1">
                <a:solidFill>
                  <a:schemeClr val="dk1"/>
                </a:solidFill>
                <a:latin typeface="Mukta"/>
                <a:ea typeface="Mukta"/>
                <a:cs typeface="Mukta"/>
                <a:sym typeface="Mukta"/>
              </a:rPr>
              <a:t>Vision</a:t>
            </a:r>
            <a:r>
              <a:rPr lang="en-US" sz="4900">
                <a:solidFill>
                  <a:schemeClr val="dk1"/>
                </a:solidFill>
                <a:latin typeface="Mukta"/>
                <a:ea typeface="Mukta"/>
                <a:cs typeface="Mukta"/>
                <a:sym typeface="Mukta"/>
              </a:rPr>
              <a:t>: </a:t>
            </a:r>
            <a:br>
              <a:rPr lang="en-US" sz="4900">
                <a:solidFill>
                  <a:schemeClr val="dk1"/>
                </a:solidFill>
                <a:latin typeface="Mukta"/>
                <a:ea typeface="Mukta"/>
                <a:cs typeface="Mukta"/>
                <a:sym typeface="Mukta"/>
              </a:rPr>
            </a:br>
            <a:r>
              <a:rPr lang="en-US" sz="4900">
                <a:solidFill>
                  <a:schemeClr val="dk1"/>
                </a:solidFill>
                <a:latin typeface="Mukta"/>
                <a:ea typeface="Mukta"/>
                <a:cs typeface="Mukta"/>
                <a:sym typeface="Mukta"/>
              </a:rPr>
              <a:t>The social change you seek (What you Want)</a:t>
            </a:r>
            <a:endParaRPr sz="4900">
              <a:solidFill>
                <a:schemeClr val="dk1"/>
              </a:solidFill>
              <a:latin typeface="Mukta"/>
              <a:ea typeface="Mukta"/>
              <a:cs typeface="Mukta"/>
              <a:sym typeface="Mukta"/>
            </a:endParaRPr>
          </a:p>
          <a:p>
            <a:pPr marL="0" lvl="0" indent="0" algn="l" rtl="0">
              <a:lnSpc>
                <a:spcPct val="115000"/>
              </a:lnSpc>
              <a:spcBef>
                <a:spcPts val="1600"/>
              </a:spcBef>
              <a:spcAft>
                <a:spcPts val="0"/>
              </a:spcAft>
              <a:buSzPts val="1100"/>
              <a:buNone/>
            </a:pPr>
            <a:endParaRPr sz="4900">
              <a:solidFill>
                <a:schemeClr val="dk1"/>
              </a:solidFill>
              <a:latin typeface="Mukta"/>
              <a:ea typeface="Mukta"/>
              <a:cs typeface="Mukta"/>
              <a:sym typeface="Mukta"/>
            </a:endParaRPr>
          </a:p>
          <a:p>
            <a:pPr marL="0" lvl="0" indent="0" algn="l" rtl="0">
              <a:lnSpc>
                <a:spcPct val="115000"/>
              </a:lnSpc>
              <a:spcBef>
                <a:spcPts val="1600"/>
              </a:spcBef>
              <a:spcAft>
                <a:spcPts val="1600"/>
              </a:spcAft>
              <a:buSzPts val="1100"/>
              <a:buNone/>
            </a:pPr>
            <a:r>
              <a:rPr lang="en-US" sz="4900" b="1">
                <a:solidFill>
                  <a:schemeClr val="dk1"/>
                </a:solidFill>
                <a:latin typeface="Mukta"/>
                <a:ea typeface="Mukta"/>
                <a:cs typeface="Mukta"/>
                <a:sym typeface="Mukta"/>
              </a:rPr>
              <a:t>Mission</a:t>
            </a:r>
            <a:r>
              <a:rPr lang="en-US" sz="4900">
                <a:solidFill>
                  <a:schemeClr val="dk1"/>
                </a:solidFill>
                <a:latin typeface="Mukta"/>
                <a:ea typeface="Mukta"/>
                <a:cs typeface="Mukta"/>
                <a:sym typeface="Mukta"/>
              </a:rPr>
              <a:t>: </a:t>
            </a:r>
            <a:br>
              <a:rPr lang="en-US" sz="4900">
                <a:solidFill>
                  <a:schemeClr val="dk1"/>
                </a:solidFill>
                <a:latin typeface="Mukta"/>
                <a:ea typeface="Mukta"/>
                <a:cs typeface="Mukta"/>
                <a:sym typeface="Mukta"/>
              </a:rPr>
            </a:br>
            <a:r>
              <a:rPr lang="en-US" sz="4900">
                <a:solidFill>
                  <a:schemeClr val="dk1"/>
                </a:solidFill>
                <a:latin typeface="Mukta"/>
                <a:ea typeface="Mukta"/>
                <a:cs typeface="Mukta"/>
                <a:sym typeface="Mukta"/>
              </a:rPr>
              <a:t>The work you do, and with whom, to move toward your Vision</a:t>
            </a:r>
            <a:endParaRPr sz="4900">
              <a:solidFill>
                <a:schemeClr val="dk1"/>
              </a:solidFill>
              <a:latin typeface="Mukta"/>
              <a:ea typeface="Mukta"/>
              <a:cs typeface="Mukta"/>
              <a:sym typeface="Mukta"/>
            </a:endParaRPr>
          </a:p>
        </p:txBody>
      </p:sp>
      <p:pic>
        <p:nvPicPr>
          <p:cNvPr id="914" name="Google Shape;914;p91"/>
          <p:cNvPicPr preferRelativeResize="0"/>
          <p:nvPr/>
        </p:nvPicPr>
        <p:blipFill rotWithShape="1">
          <a:blip r:embed="rId3">
            <a:alphaModFix/>
          </a:blip>
          <a:srcRect r="17999"/>
          <a:stretch/>
        </p:blipFill>
        <p:spPr>
          <a:xfrm>
            <a:off x="510350" y="1076450"/>
            <a:ext cx="9561098" cy="81341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29D82"/>
        </a:solidFill>
        <a:effectLst/>
      </p:bgPr>
    </p:bg>
    <p:spTree>
      <p:nvGrpSpPr>
        <p:cNvPr id="1" name="Shape 918"/>
        <p:cNvGrpSpPr/>
        <p:nvPr/>
      </p:nvGrpSpPr>
      <p:grpSpPr>
        <a:xfrm>
          <a:off x="0" y="0"/>
          <a:ext cx="0" cy="0"/>
          <a:chOff x="0" y="0"/>
          <a:chExt cx="0" cy="0"/>
        </a:xfrm>
      </p:grpSpPr>
      <p:sp>
        <p:nvSpPr>
          <p:cNvPr id="919" name="Google Shape;919;p92"/>
          <p:cNvSpPr txBox="1">
            <a:spLocks noGrp="1"/>
          </p:cNvSpPr>
          <p:nvPr>
            <p:ph type="title"/>
          </p:nvPr>
        </p:nvSpPr>
        <p:spPr>
          <a:xfrm>
            <a:off x="1348200" y="1603725"/>
            <a:ext cx="15591600" cy="10179300"/>
          </a:xfrm>
          <a:prstGeom prst="rect">
            <a:avLst/>
          </a:prstGeom>
          <a:solidFill>
            <a:srgbClr val="E29D82"/>
          </a:solidFill>
        </p:spPr>
        <p:txBody>
          <a:bodyPr spcFirstLastPara="1" wrap="square" lIns="91425" tIns="45700" rIns="91425" bIns="45700" anchor="t" anchorCtr="0">
            <a:noAutofit/>
          </a:bodyPr>
          <a:lstStyle/>
          <a:p>
            <a:pPr marL="0" lvl="0" indent="0" algn="l" rtl="0">
              <a:spcBef>
                <a:spcPts val="0"/>
              </a:spcBef>
              <a:spcAft>
                <a:spcPts val="0"/>
              </a:spcAft>
              <a:buNone/>
            </a:pPr>
            <a:r>
              <a:rPr lang="en-US" sz="8000">
                <a:highlight>
                  <a:srgbClr val="E29D82"/>
                </a:highlight>
                <a:latin typeface="Mukta"/>
                <a:ea typeface="Mukta"/>
                <a:cs typeface="Mukta"/>
                <a:sym typeface="Mukta"/>
              </a:rPr>
              <a:t>Never forget</a:t>
            </a:r>
            <a:r>
              <a:rPr lang="en-US" sz="6500" b="0">
                <a:highlight>
                  <a:srgbClr val="E29D82"/>
                </a:highlight>
                <a:latin typeface="Mukta"/>
                <a:ea typeface="Mukta"/>
                <a:cs typeface="Mukta"/>
                <a:sym typeface="Mukta"/>
              </a:rPr>
              <a:t>:</a:t>
            </a:r>
            <a:endParaRPr sz="6500" b="0">
              <a:highlight>
                <a:srgbClr val="E29D82"/>
              </a:highlight>
              <a:latin typeface="Mukta"/>
              <a:ea typeface="Mukta"/>
              <a:cs typeface="Mukta"/>
              <a:sym typeface="Mukta"/>
            </a:endParaRPr>
          </a:p>
          <a:p>
            <a:pPr marL="0" lvl="0" indent="0" algn="l" rtl="0">
              <a:spcBef>
                <a:spcPts val="0"/>
              </a:spcBef>
              <a:spcAft>
                <a:spcPts val="0"/>
              </a:spcAft>
              <a:buNone/>
            </a:pPr>
            <a:endParaRPr sz="6500" b="0">
              <a:highlight>
                <a:srgbClr val="E29D82"/>
              </a:highlight>
              <a:latin typeface="Mukta"/>
              <a:ea typeface="Mukta"/>
              <a:cs typeface="Mukta"/>
              <a:sym typeface="Mukta"/>
            </a:endParaRPr>
          </a:p>
          <a:p>
            <a:pPr marL="0" lvl="0" indent="0" algn="ctr" rtl="0">
              <a:spcBef>
                <a:spcPts val="0"/>
              </a:spcBef>
              <a:spcAft>
                <a:spcPts val="0"/>
              </a:spcAft>
              <a:buNone/>
            </a:pPr>
            <a:r>
              <a:rPr lang="en-US" sz="6500" b="0">
                <a:highlight>
                  <a:srgbClr val="E29D82"/>
                </a:highlight>
                <a:latin typeface="Mukta"/>
                <a:ea typeface="Mukta"/>
                <a:cs typeface="Mukta"/>
                <a:sym typeface="Mukta"/>
              </a:rPr>
              <a:t>You are offering your board, funders, staff &amp; partners an </a:t>
            </a:r>
            <a:r>
              <a:rPr lang="en-US" sz="6500">
                <a:highlight>
                  <a:srgbClr val="E29D82"/>
                </a:highlight>
                <a:latin typeface="Mukta"/>
                <a:ea typeface="Mukta"/>
                <a:cs typeface="Mukta"/>
                <a:sym typeface="Mukta"/>
              </a:rPr>
              <a:t>incredible opportunity</a:t>
            </a:r>
            <a:r>
              <a:rPr lang="en-US" sz="6500" b="0">
                <a:highlight>
                  <a:srgbClr val="E29D82"/>
                </a:highlight>
                <a:latin typeface="Mukta"/>
                <a:ea typeface="Mukta"/>
                <a:cs typeface="Mukta"/>
                <a:sym typeface="Mukta"/>
              </a:rPr>
              <a:t> to invest (their time, talent, treasure) in a </a:t>
            </a:r>
            <a:r>
              <a:rPr lang="en-US" sz="6500" b="0" u="sng">
                <a:highlight>
                  <a:srgbClr val="E29D82"/>
                </a:highlight>
                <a:latin typeface="Mukta"/>
                <a:ea typeface="Mukta"/>
                <a:cs typeface="Mukta"/>
                <a:sym typeface="Mukta"/>
              </a:rPr>
              <a:t>rockstar solution</a:t>
            </a:r>
            <a:r>
              <a:rPr lang="en-US" sz="6500" b="0">
                <a:highlight>
                  <a:srgbClr val="E29D82"/>
                </a:highlight>
                <a:latin typeface="Mukta"/>
                <a:ea typeface="Mukta"/>
                <a:cs typeface="Mukta"/>
                <a:sym typeface="Mukta"/>
              </a:rPr>
              <a:t> to a problem </a:t>
            </a:r>
            <a:endParaRPr sz="6500" b="0">
              <a:highlight>
                <a:srgbClr val="E29D82"/>
              </a:highlight>
              <a:latin typeface="Mukta"/>
              <a:ea typeface="Mukta"/>
              <a:cs typeface="Mukta"/>
              <a:sym typeface="Mukta"/>
            </a:endParaRPr>
          </a:p>
          <a:p>
            <a:pPr marL="0" lvl="0" indent="0" algn="ctr" rtl="0">
              <a:spcBef>
                <a:spcPts val="0"/>
              </a:spcBef>
              <a:spcAft>
                <a:spcPts val="0"/>
              </a:spcAft>
              <a:buNone/>
            </a:pPr>
            <a:r>
              <a:rPr lang="en-US" sz="6500" b="0">
                <a:highlight>
                  <a:srgbClr val="E29D82"/>
                </a:highlight>
                <a:latin typeface="Mukta"/>
                <a:ea typeface="Mukta"/>
                <a:cs typeface="Mukta"/>
                <a:sym typeface="Mukta"/>
              </a:rPr>
              <a:t>they </a:t>
            </a:r>
            <a:r>
              <a:rPr lang="en-US" sz="6500">
                <a:highlight>
                  <a:srgbClr val="E29D82"/>
                </a:highlight>
                <a:latin typeface="Mukta"/>
                <a:ea typeface="Mukta"/>
                <a:cs typeface="Mukta"/>
                <a:sym typeface="Mukta"/>
              </a:rPr>
              <a:t>care deeply</a:t>
            </a:r>
            <a:r>
              <a:rPr lang="en-US" sz="6500" b="0">
                <a:highlight>
                  <a:srgbClr val="E29D82"/>
                </a:highlight>
                <a:latin typeface="Mukta"/>
                <a:ea typeface="Mukta"/>
                <a:cs typeface="Mukta"/>
                <a:sym typeface="Mukta"/>
              </a:rPr>
              <a:t> about. </a:t>
            </a:r>
            <a:endParaRPr sz="6500" b="0">
              <a:highlight>
                <a:srgbClr val="E29D82"/>
              </a:highlight>
              <a:latin typeface="Mukta"/>
              <a:ea typeface="Mukta"/>
              <a:cs typeface="Mukta"/>
              <a:sym typeface="Mukta"/>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46B55"/>
        </a:solidFill>
        <a:effectLst/>
      </p:bgPr>
    </p:bg>
    <p:spTree>
      <p:nvGrpSpPr>
        <p:cNvPr id="1" name="Shape 923"/>
        <p:cNvGrpSpPr/>
        <p:nvPr/>
      </p:nvGrpSpPr>
      <p:grpSpPr>
        <a:xfrm>
          <a:off x="0" y="0"/>
          <a:ext cx="0" cy="0"/>
          <a:chOff x="0" y="0"/>
          <a:chExt cx="0" cy="0"/>
        </a:xfrm>
      </p:grpSpPr>
      <p:sp>
        <p:nvSpPr>
          <p:cNvPr id="924" name="Google Shape;924;p93"/>
          <p:cNvSpPr txBox="1"/>
          <p:nvPr/>
        </p:nvSpPr>
        <p:spPr>
          <a:xfrm>
            <a:off x="10383525" y="2280600"/>
            <a:ext cx="7709700" cy="572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500">
                <a:latin typeface="Mukta"/>
                <a:ea typeface="Mukta"/>
                <a:cs typeface="Mukta"/>
                <a:sym typeface="Mukta"/>
              </a:rPr>
              <a:t>“Empaths are the ones most likely to bring balance to the disparity that currently exists. It’s critical for us to dig deep, and find the courage to step into our own power.”</a:t>
            </a:r>
            <a:endParaRPr sz="4500">
              <a:latin typeface="Mukta"/>
              <a:ea typeface="Mukta"/>
              <a:cs typeface="Mukta"/>
              <a:sym typeface="Mukta"/>
            </a:endParaRPr>
          </a:p>
          <a:p>
            <a:pPr marL="0" lvl="0" indent="0" algn="ctr" rtl="0">
              <a:spcBef>
                <a:spcPts val="0"/>
              </a:spcBef>
              <a:spcAft>
                <a:spcPts val="0"/>
              </a:spcAft>
              <a:buNone/>
            </a:pPr>
            <a:endParaRPr sz="4500">
              <a:latin typeface="Mukta"/>
              <a:ea typeface="Mukta"/>
              <a:cs typeface="Mukta"/>
              <a:sym typeface="Mukta"/>
            </a:endParaRPr>
          </a:p>
          <a:p>
            <a:pPr marL="0" lvl="0" indent="0" algn="ctr" rtl="0">
              <a:spcBef>
                <a:spcPts val="0"/>
              </a:spcBef>
              <a:spcAft>
                <a:spcPts val="0"/>
              </a:spcAft>
              <a:buNone/>
            </a:pPr>
            <a:r>
              <a:rPr lang="en-US" sz="4500">
                <a:latin typeface="Mukta"/>
                <a:ea typeface="Mukta"/>
                <a:cs typeface="Mukta"/>
                <a:sym typeface="Mukta"/>
              </a:rPr>
              <a:t>— Anita Moorjani</a:t>
            </a:r>
            <a:endParaRPr sz="4500">
              <a:latin typeface="Mukta"/>
              <a:ea typeface="Mukta"/>
              <a:cs typeface="Mukta"/>
              <a:sym typeface="Mukta"/>
            </a:endParaRPr>
          </a:p>
        </p:txBody>
      </p:sp>
      <p:pic>
        <p:nvPicPr>
          <p:cNvPr id="925" name="Google Shape;925;p93"/>
          <p:cNvPicPr preferRelativeResize="0"/>
          <p:nvPr/>
        </p:nvPicPr>
        <p:blipFill>
          <a:blip r:embed="rId3">
            <a:alphaModFix/>
          </a:blip>
          <a:stretch>
            <a:fillRect/>
          </a:stretch>
        </p:blipFill>
        <p:spPr>
          <a:xfrm>
            <a:off x="0" y="0"/>
            <a:ext cx="10287002" cy="102870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929"/>
        <p:cNvGrpSpPr/>
        <p:nvPr/>
      </p:nvGrpSpPr>
      <p:grpSpPr>
        <a:xfrm>
          <a:off x="0" y="0"/>
          <a:ext cx="0" cy="0"/>
          <a:chOff x="0" y="0"/>
          <a:chExt cx="0" cy="0"/>
        </a:xfrm>
      </p:grpSpPr>
      <p:sp>
        <p:nvSpPr>
          <p:cNvPr id="930" name="Google Shape;930;p94"/>
          <p:cNvSpPr txBox="1">
            <a:spLocks noGrp="1"/>
          </p:cNvSpPr>
          <p:nvPr>
            <p:ph type="title"/>
          </p:nvPr>
        </p:nvSpPr>
        <p:spPr>
          <a:xfrm>
            <a:off x="10935600" y="451450"/>
            <a:ext cx="5910000" cy="1145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2000"/>
              <a:buNone/>
            </a:pPr>
            <a:r>
              <a:rPr lang="en-US" sz="6000" b="1">
                <a:latin typeface="MuktaMahee Bold"/>
                <a:ea typeface="MuktaMahee Bold"/>
                <a:cs typeface="MuktaMahee Bold"/>
                <a:sym typeface="Mukta Mahee"/>
              </a:rPr>
              <a:t>Grab Your Copy!</a:t>
            </a:r>
            <a:endParaRPr sz="6000" b="1">
              <a:latin typeface="MuktaMahee Bold"/>
              <a:ea typeface="MuktaMahee Bold"/>
              <a:cs typeface="MuktaMahee Bold"/>
              <a:sym typeface="Mukta Mahee"/>
            </a:endParaRPr>
          </a:p>
        </p:txBody>
      </p:sp>
      <p:sp>
        <p:nvSpPr>
          <p:cNvPr id="931" name="Google Shape;931;p94"/>
          <p:cNvSpPr txBox="1">
            <a:spLocks noGrp="1"/>
          </p:cNvSpPr>
          <p:nvPr>
            <p:ph type="body" idx="2"/>
          </p:nvPr>
        </p:nvSpPr>
        <p:spPr>
          <a:xfrm>
            <a:off x="9890700" y="1853150"/>
            <a:ext cx="8302800" cy="6832800"/>
          </a:xfrm>
          <a:prstGeom prst="rect">
            <a:avLst/>
          </a:prstGeom>
        </p:spPr>
        <p:txBody>
          <a:bodyPr spcFirstLastPara="1" wrap="square" lIns="91425" tIns="45700" rIns="91425" bIns="45700" anchor="t" anchorCtr="0">
            <a:normAutofit/>
          </a:bodyPr>
          <a:lstStyle/>
          <a:p>
            <a:pPr marL="0" lvl="0" indent="0" algn="ctr" rtl="0">
              <a:spcBef>
                <a:spcPts val="640"/>
              </a:spcBef>
              <a:spcAft>
                <a:spcPts val="0"/>
              </a:spcAft>
              <a:buNone/>
            </a:pPr>
            <a:r>
              <a:rPr lang="en-US" sz="3200">
                <a:solidFill>
                  <a:schemeClr val="dk1"/>
                </a:solidFill>
                <a:latin typeface="MuktaMahee Bold"/>
                <a:ea typeface="MuktaMahee Bold"/>
                <a:cs typeface="MuktaMahee Bold"/>
                <a:sym typeface="Mukta Mahee"/>
              </a:rPr>
              <a:t>Paperback, e-book, and audiobooks are available anywhere books are sold</a:t>
            </a:r>
            <a:endParaRPr sz="3200">
              <a:solidFill>
                <a:schemeClr val="dk1"/>
              </a:solidFill>
              <a:latin typeface="MuktaMahee Bold"/>
              <a:ea typeface="MuktaMahee Bold"/>
              <a:cs typeface="MuktaMahee Bold"/>
              <a:sym typeface="Mukta Mahee"/>
            </a:endParaRPr>
          </a:p>
          <a:p>
            <a:pPr marL="0" lvl="0" indent="0" algn="l" rtl="0">
              <a:spcBef>
                <a:spcPts val="640"/>
              </a:spcBef>
              <a:spcAft>
                <a:spcPts val="0"/>
              </a:spcAft>
              <a:buNone/>
            </a:pPr>
            <a:endParaRPr/>
          </a:p>
          <a:p>
            <a:pPr marL="0" lvl="0" indent="0" algn="l" rtl="0">
              <a:spcBef>
                <a:spcPts val="640"/>
              </a:spcBef>
              <a:spcAft>
                <a:spcPts val="0"/>
              </a:spcAft>
              <a:buNone/>
            </a:pPr>
            <a:endParaRPr/>
          </a:p>
        </p:txBody>
      </p:sp>
      <p:pic>
        <p:nvPicPr>
          <p:cNvPr id="932" name="Google Shape;932;p94"/>
          <p:cNvPicPr preferRelativeResize="0"/>
          <p:nvPr/>
        </p:nvPicPr>
        <p:blipFill rotWithShape="1">
          <a:blip r:embed="rId3">
            <a:alphaModFix/>
          </a:blip>
          <a:srcRect l="14347" t="17595" r="13151" b="21602"/>
          <a:stretch/>
        </p:blipFill>
        <p:spPr>
          <a:xfrm>
            <a:off x="14353150" y="5203900"/>
            <a:ext cx="3395768" cy="1898600"/>
          </a:xfrm>
          <a:prstGeom prst="rect">
            <a:avLst/>
          </a:prstGeom>
          <a:noFill/>
          <a:ln>
            <a:noFill/>
          </a:ln>
        </p:spPr>
      </p:pic>
      <p:pic>
        <p:nvPicPr>
          <p:cNvPr id="933" name="Google Shape;933;p94"/>
          <p:cNvPicPr preferRelativeResize="0"/>
          <p:nvPr/>
        </p:nvPicPr>
        <p:blipFill>
          <a:blip r:embed="rId4">
            <a:alphaModFix/>
          </a:blip>
          <a:stretch>
            <a:fillRect/>
          </a:stretch>
        </p:blipFill>
        <p:spPr>
          <a:xfrm>
            <a:off x="14473500" y="7687800"/>
            <a:ext cx="3155025" cy="2103350"/>
          </a:xfrm>
          <a:prstGeom prst="rect">
            <a:avLst/>
          </a:prstGeom>
          <a:noFill/>
          <a:ln>
            <a:noFill/>
          </a:ln>
        </p:spPr>
      </p:pic>
      <p:pic>
        <p:nvPicPr>
          <p:cNvPr id="934" name="Google Shape;934;p94"/>
          <p:cNvPicPr preferRelativeResize="0"/>
          <p:nvPr/>
        </p:nvPicPr>
        <p:blipFill>
          <a:blip r:embed="rId5">
            <a:alphaModFix/>
          </a:blip>
          <a:stretch>
            <a:fillRect/>
          </a:stretch>
        </p:blipFill>
        <p:spPr>
          <a:xfrm>
            <a:off x="10012350" y="3429949"/>
            <a:ext cx="3865399" cy="2576950"/>
          </a:xfrm>
          <a:prstGeom prst="rect">
            <a:avLst/>
          </a:prstGeom>
          <a:noFill/>
          <a:ln>
            <a:noFill/>
          </a:ln>
        </p:spPr>
      </p:pic>
      <p:pic>
        <p:nvPicPr>
          <p:cNvPr id="935" name="Google Shape;935;p94"/>
          <p:cNvPicPr preferRelativeResize="0"/>
          <p:nvPr/>
        </p:nvPicPr>
        <p:blipFill>
          <a:blip r:embed="rId6">
            <a:alphaModFix/>
          </a:blip>
          <a:stretch>
            <a:fillRect/>
          </a:stretch>
        </p:blipFill>
        <p:spPr>
          <a:xfrm>
            <a:off x="14190753" y="3429962"/>
            <a:ext cx="3331999" cy="2221388"/>
          </a:xfrm>
          <a:prstGeom prst="rect">
            <a:avLst/>
          </a:prstGeom>
          <a:noFill/>
          <a:ln>
            <a:noFill/>
          </a:ln>
        </p:spPr>
      </p:pic>
      <p:pic>
        <p:nvPicPr>
          <p:cNvPr id="936" name="Google Shape;936;p94"/>
          <p:cNvPicPr preferRelativeResize="0"/>
          <p:nvPr/>
        </p:nvPicPr>
        <p:blipFill>
          <a:blip r:embed="rId7">
            <a:alphaModFix/>
          </a:blip>
          <a:stretch>
            <a:fillRect/>
          </a:stretch>
        </p:blipFill>
        <p:spPr>
          <a:xfrm>
            <a:off x="10128650" y="7369300"/>
            <a:ext cx="3632801" cy="2421850"/>
          </a:xfrm>
          <a:prstGeom prst="rect">
            <a:avLst/>
          </a:prstGeom>
          <a:noFill/>
          <a:ln>
            <a:noFill/>
          </a:ln>
        </p:spPr>
      </p:pic>
      <p:pic>
        <p:nvPicPr>
          <p:cNvPr id="937" name="Google Shape;937;p94"/>
          <p:cNvPicPr preferRelativeResize="0"/>
          <p:nvPr/>
        </p:nvPicPr>
        <p:blipFill rotWithShape="1">
          <a:blip r:embed="rId8">
            <a:alphaModFix/>
          </a:blip>
          <a:srcRect t="26770" b="31936"/>
          <a:stretch/>
        </p:blipFill>
        <p:spPr>
          <a:xfrm>
            <a:off x="9864625" y="5957100"/>
            <a:ext cx="4160850" cy="1145400"/>
          </a:xfrm>
          <a:prstGeom prst="rect">
            <a:avLst/>
          </a:prstGeom>
          <a:noFill/>
          <a:ln>
            <a:noFill/>
          </a:ln>
        </p:spPr>
      </p:pic>
      <p:pic>
        <p:nvPicPr>
          <p:cNvPr id="938" name="Google Shape;938;p94"/>
          <p:cNvPicPr preferRelativeResize="0"/>
          <p:nvPr/>
        </p:nvPicPr>
        <p:blipFill>
          <a:blip r:embed="rId9">
            <a:alphaModFix/>
          </a:blip>
          <a:stretch>
            <a:fillRect/>
          </a:stretch>
        </p:blipFill>
        <p:spPr>
          <a:xfrm>
            <a:off x="418250" y="2659250"/>
            <a:ext cx="9281096" cy="5220617"/>
          </a:xfrm>
          <a:prstGeom prst="rect">
            <a:avLst/>
          </a:prstGeom>
          <a:noFill/>
          <a:ln>
            <a:noFill/>
          </a:ln>
        </p:spPr>
      </p:pic>
      <p:pic>
        <p:nvPicPr>
          <p:cNvPr id="939" name="Google Shape;939;p94"/>
          <p:cNvPicPr preferRelativeResize="0"/>
          <p:nvPr/>
        </p:nvPicPr>
        <p:blipFill>
          <a:blip r:embed="rId10">
            <a:alphaModFix/>
          </a:blip>
          <a:stretch>
            <a:fillRect/>
          </a:stretch>
        </p:blipFill>
        <p:spPr>
          <a:xfrm>
            <a:off x="-1042600" y="2050450"/>
            <a:ext cx="6186103" cy="61861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FB7B8"/>
        </a:solidFill>
        <a:effectLst/>
      </p:bgPr>
    </p:bg>
    <p:spTree>
      <p:nvGrpSpPr>
        <p:cNvPr id="1" name="Shape 128"/>
        <p:cNvGrpSpPr/>
        <p:nvPr/>
      </p:nvGrpSpPr>
      <p:grpSpPr>
        <a:xfrm>
          <a:off x="0" y="0"/>
          <a:ext cx="0" cy="0"/>
          <a:chOff x="0" y="0"/>
          <a:chExt cx="0" cy="0"/>
        </a:xfrm>
      </p:grpSpPr>
      <p:sp>
        <p:nvSpPr>
          <p:cNvPr id="129" name="Google Shape;129;p20"/>
          <p:cNvSpPr/>
          <p:nvPr/>
        </p:nvSpPr>
        <p:spPr>
          <a:xfrm rot="-2700000">
            <a:off x="-5282197" y="-1468395"/>
            <a:ext cx="15990937" cy="8187024"/>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0"/>
          <p:cNvSpPr txBox="1"/>
          <p:nvPr/>
        </p:nvSpPr>
        <p:spPr>
          <a:xfrm>
            <a:off x="10498777" y="2625873"/>
            <a:ext cx="7438500" cy="42483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SzPts val="1100"/>
              <a:buFont typeface="Arial"/>
              <a:buNone/>
            </a:pPr>
            <a:r>
              <a:rPr lang="en-US" sz="6900">
                <a:solidFill>
                  <a:schemeClr val="dk1"/>
                </a:solidFill>
                <a:latin typeface="Mukta"/>
                <a:ea typeface="Mukta"/>
                <a:cs typeface="Mukta"/>
                <a:sym typeface="Mukta"/>
              </a:rPr>
              <a:t>A Scarcity Mindset = a nearly constant belief that there is not enough</a:t>
            </a:r>
            <a:endParaRPr sz="17700">
              <a:solidFill>
                <a:srgbClr val="32260E"/>
              </a:solidFill>
              <a:latin typeface="Mukta"/>
              <a:ea typeface="Mukta"/>
              <a:cs typeface="Mukta"/>
              <a:sym typeface="Mukta"/>
            </a:endParaRPr>
          </a:p>
        </p:txBody>
      </p:sp>
      <p:pic>
        <p:nvPicPr>
          <p:cNvPr id="131" name="Google Shape;131;p20"/>
          <p:cNvPicPr preferRelativeResize="0"/>
          <p:nvPr/>
        </p:nvPicPr>
        <p:blipFill rotWithShape="1">
          <a:blip r:embed="rId3">
            <a:alphaModFix/>
          </a:blip>
          <a:srcRect l="21660"/>
          <a:stretch/>
        </p:blipFill>
        <p:spPr>
          <a:xfrm>
            <a:off x="491300" y="1076450"/>
            <a:ext cx="9561098" cy="8134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95"/>
          <p:cNvSpPr/>
          <p:nvPr/>
        </p:nvSpPr>
        <p:spPr>
          <a:xfrm>
            <a:off x="0" y="0"/>
            <a:ext cx="18288000" cy="15432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95"/>
          <p:cNvSpPr/>
          <p:nvPr/>
        </p:nvSpPr>
        <p:spPr>
          <a:xfrm>
            <a:off x="0" y="9456200"/>
            <a:ext cx="18288000" cy="1026600"/>
          </a:xfrm>
          <a:prstGeom prst="rect">
            <a:avLst/>
          </a:prstGeom>
          <a:solidFill>
            <a:srgbClr val="D4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95"/>
          <p:cNvSpPr txBox="1"/>
          <p:nvPr/>
        </p:nvSpPr>
        <p:spPr>
          <a:xfrm>
            <a:off x="1913948" y="156491"/>
            <a:ext cx="14460000" cy="11880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None/>
            </a:pPr>
            <a:r>
              <a:rPr lang="en-US" sz="7718" b="1">
                <a:solidFill>
                  <a:srgbClr val="FBFBF5"/>
                </a:solidFill>
                <a:latin typeface="MuktaMahee Bold"/>
                <a:ea typeface="MuktaMahee Bold"/>
                <a:cs typeface="MuktaMahee Bold"/>
                <a:sym typeface="Mukta Mahee"/>
              </a:rPr>
              <a:t>Theory of Change</a:t>
            </a:r>
            <a:endParaRPr/>
          </a:p>
        </p:txBody>
      </p:sp>
      <p:sp>
        <p:nvSpPr>
          <p:cNvPr id="947" name="Google Shape;947;p95"/>
          <p:cNvSpPr/>
          <p:nvPr/>
        </p:nvSpPr>
        <p:spPr>
          <a:xfrm>
            <a:off x="464765" y="2831796"/>
            <a:ext cx="3420900" cy="5165400"/>
          </a:xfrm>
          <a:prstGeom prst="rect">
            <a:avLst/>
          </a:prstGeom>
          <a:solidFill>
            <a:srgbClr val="00858E">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5"/>
          <p:cNvSpPr/>
          <p:nvPr/>
        </p:nvSpPr>
        <p:spPr>
          <a:xfrm>
            <a:off x="464765" y="2542236"/>
            <a:ext cx="3420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5"/>
          <p:cNvSpPr txBox="1"/>
          <p:nvPr/>
        </p:nvSpPr>
        <p:spPr>
          <a:xfrm>
            <a:off x="502390" y="2525263"/>
            <a:ext cx="3420900" cy="1088100"/>
          </a:xfrm>
          <a:prstGeom prst="rect">
            <a:avLst/>
          </a:prstGeom>
          <a:noFill/>
          <a:ln>
            <a:noFill/>
          </a:ln>
        </p:spPr>
        <p:txBody>
          <a:bodyPr spcFirstLastPara="1" wrap="square" lIns="0" tIns="0" rIns="0" bIns="0" anchor="t" anchorCtr="0">
            <a:spAutoFit/>
          </a:bodyPr>
          <a:lstStyle/>
          <a:p>
            <a:pPr marL="0" marR="0" lvl="0" indent="0" algn="ctr" rtl="0">
              <a:lnSpc>
                <a:spcPct val="101993"/>
              </a:lnSpc>
              <a:spcBef>
                <a:spcPts val="0"/>
              </a:spcBef>
              <a:spcAft>
                <a:spcPts val="0"/>
              </a:spcAft>
              <a:buNone/>
            </a:pPr>
            <a:r>
              <a:rPr lang="en-US" sz="3500" b="1" i="0" u="none" strike="noStrike" cap="none">
                <a:solidFill>
                  <a:srgbClr val="FFFFFF"/>
                </a:solidFill>
                <a:latin typeface="MuktaMahee SemiBold"/>
                <a:ea typeface="MuktaMahee SemiBold"/>
                <a:cs typeface="MuktaMahee SemiBold"/>
                <a:sym typeface="Mukta Mahee SemiBold"/>
              </a:rPr>
              <a:t>Target Population</a:t>
            </a:r>
            <a:endParaRPr sz="3500"/>
          </a:p>
        </p:txBody>
      </p:sp>
      <p:sp>
        <p:nvSpPr>
          <p:cNvPr id="950" name="Google Shape;950;p95"/>
          <p:cNvSpPr txBox="1"/>
          <p:nvPr/>
        </p:nvSpPr>
        <p:spPr>
          <a:xfrm>
            <a:off x="638854"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people or groups are you seeking to benefit or influence?</a:t>
            </a:r>
            <a:endParaRPr/>
          </a:p>
        </p:txBody>
      </p:sp>
      <p:sp>
        <p:nvSpPr>
          <p:cNvPr id="951" name="Google Shape;951;p95"/>
          <p:cNvSpPr/>
          <p:nvPr/>
        </p:nvSpPr>
        <p:spPr>
          <a:xfrm>
            <a:off x="4101064" y="2827478"/>
            <a:ext cx="33459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95"/>
          <p:cNvSpPr txBox="1"/>
          <p:nvPr/>
        </p:nvSpPr>
        <p:spPr>
          <a:xfrm>
            <a:off x="4237675" y="4116468"/>
            <a:ext cx="3072600" cy="517064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dirty="0">
                <a:solidFill>
                  <a:srgbClr val="5D342C"/>
                </a:solidFill>
                <a:latin typeface="MuktaMahee Bold"/>
                <a:ea typeface="MuktaMahee Bold"/>
                <a:cs typeface="MuktaMahee Bold"/>
                <a:sym typeface="Mukta Mahee"/>
              </a:rPr>
              <a:t>What</a:t>
            </a:r>
            <a:r>
              <a:rPr lang="en-US" sz="3000" dirty="0">
                <a:solidFill>
                  <a:srgbClr val="5D342C"/>
                </a:solidFill>
                <a:latin typeface="MuktaMahee Bold"/>
                <a:ea typeface="MuktaMahee Bold"/>
                <a:cs typeface="MuktaMahee Bold"/>
                <a:sym typeface="Mukta Mahee"/>
              </a:rPr>
              <a:t> relevant things are happening with your collaborators, competitors, clients &amp; others</a:t>
            </a:r>
            <a:r>
              <a:rPr lang="en-US" sz="3000" b="0" i="0" u="none" strike="noStrike" cap="none" dirty="0">
                <a:solidFill>
                  <a:srgbClr val="5D342C"/>
                </a:solidFill>
                <a:latin typeface="MuktaMahee Bold"/>
                <a:ea typeface="MuktaMahee Bold"/>
                <a:cs typeface="MuktaMahee Bold"/>
                <a:sym typeface="Mukta Mahee"/>
              </a:rPr>
              <a:t>?</a:t>
            </a:r>
            <a:endParaRPr dirty="0"/>
          </a:p>
          <a:p>
            <a:pPr marL="0" marR="0" lvl="0" indent="0" algn="ctr" rtl="0">
              <a:lnSpc>
                <a:spcPct val="140000"/>
              </a:lnSpc>
              <a:spcBef>
                <a:spcPts val="0"/>
              </a:spcBef>
              <a:spcAft>
                <a:spcPts val="0"/>
              </a:spcAft>
              <a:buNone/>
            </a:pPr>
            <a:endParaRPr sz="3000" b="0" i="0" u="none" strike="noStrike" cap="none" dirty="0">
              <a:solidFill>
                <a:srgbClr val="5D342C"/>
              </a:solidFill>
              <a:latin typeface="MuktaMahee Bold"/>
              <a:ea typeface="MuktaMahee Bold"/>
              <a:cs typeface="MuktaMahee Bold"/>
              <a:sym typeface="Mukta Mahee"/>
            </a:endParaRPr>
          </a:p>
        </p:txBody>
      </p:sp>
      <p:sp>
        <p:nvSpPr>
          <p:cNvPr id="953" name="Google Shape;953;p95"/>
          <p:cNvSpPr/>
          <p:nvPr/>
        </p:nvSpPr>
        <p:spPr>
          <a:xfrm>
            <a:off x="7624752" y="2827478"/>
            <a:ext cx="33492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95"/>
          <p:cNvSpPr txBox="1"/>
          <p:nvPr/>
        </p:nvSpPr>
        <p:spPr>
          <a:xfrm>
            <a:off x="7776152" y="4319101"/>
            <a:ext cx="3072600" cy="1108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a:solidFill>
                  <a:srgbClr val="5D342C"/>
                </a:solidFill>
                <a:latin typeface="MuktaMahee Bold"/>
                <a:ea typeface="MuktaMahee Bold"/>
                <a:cs typeface="MuktaMahee Bold"/>
                <a:sym typeface="Mukta Mahee"/>
              </a:rPr>
              <a:t>What is the core work you do</a:t>
            </a:r>
            <a:r>
              <a:rPr lang="en-US" sz="3000" b="0" i="0" u="none" strike="noStrike" cap="none">
                <a:solidFill>
                  <a:srgbClr val="5D342C"/>
                </a:solidFill>
                <a:latin typeface="MuktaMahee Bold"/>
                <a:ea typeface="MuktaMahee Bold"/>
                <a:cs typeface="MuktaMahee Bold"/>
                <a:sym typeface="Mukta Mahee"/>
              </a:rPr>
              <a:t>?</a:t>
            </a:r>
            <a:endParaRPr/>
          </a:p>
        </p:txBody>
      </p:sp>
      <p:sp>
        <p:nvSpPr>
          <p:cNvPr id="955" name="Google Shape;955;p95"/>
          <p:cNvSpPr/>
          <p:nvPr/>
        </p:nvSpPr>
        <p:spPr>
          <a:xfrm>
            <a:off x="11110266" y="2827478"/>
            <a:ext cx="3269700" cy="51696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5"/>
          <p:cNvSpPr txBox="1"/>
          <p:nvPr/>
        </p:nvSpPr>
        <p:spPr>
          <a:xfrm>
            <a:off x="11208791" y="4319101"/>
            <a:ext cx="3072600" cy="3047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changed conditions do you believe will result from these activities?</a:t>
            </a:r>
            <a:endParaRPr/>
          </a:p>
        </p:txBody>
      </p:sp>
      <p:sp>
        <p:nvSpPr>
          <p:cNvPr id="957" name="Google Shape;957;p95"/>
          <p:cNvSpPr/>
          <p:nvPr/>
        </p:nvSpPr>
        <p:spPr>
          <a:xfrm>
            <a:off x="11110266" y="2542236"/>
            <a:ext cx="32697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95"/>
          <p:cNvSpPr/>
          <p:nvPr/>
        </p:nvSpPr>
        <p:spPr>
          <a:xfrm>
            <a:off x="4101064" y="2542236"/>
            <a:ext cx="33459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95"/>
          <p:cNvSpPr/>
          <p:nvPr/>
        </p:nvSpPr>
        <p:spPr>
          <a:xfrm>
            <a:off x="7650895" y="2542236"/>
            <a:ext cx="33231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95"/>
          <p:cNvSpPr txBox="1"/>
          <p:nvPr/>
        </p:nvSpPr>
        <p:spPr>
          <a:xfrm>
            <a:off x="4114139" y="2823028"/>
            <a:ext cx="33459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External Context</a:t>
            </a:r>
            <a:endParaRPr/>
          </a:p>
        </p:txBody>
      </p:sp>
      <p:sp>
        <p:nvSpPr>
          <p:cNvPr id="961" name="Google Shape;961;p95"/>
          <p:cNvSpPr txBox="1"/>
          <p:nvPr/>
        </p:nvSpPr>
        <p:spPr>
          <a:xfrm>
            <a:off x="7623607" y="2823028"/>
            <a:ext cx="33231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Activities</a:t>
            </a:r>
            <a:endParaRPr/>
          </a:p>
        </p:txBody>
      </p:sp>
      <p:sp>
        <p:nvSpPr>
          <p:cNvPr id="962" name="Google Shape;962;p95"/>
          <p:cNvSpPr txBox="1"/>
          <p:nvPr/>
        </p:nvSpPr>
        <p:spPr>
          <a:xfrm>
            <a:off x="11110266" y="2578377"/>
            <a:ext cx="3269700" cy="1108200"/>
          </a:xfrm>
          <a:prstGeom prst="rect">
            <a:avLst/>
          </a:prstGeom>
          <a:noFill/>
          <a:ln>
            <a:noFill/>
          </a:ln>
        </p:spPr>
        <p:txBody>
          <a:bodyPr spcFirstLastPara="1" wrap="square" lIns="0" tIns="0" rIns="0" bIns="0" anchor="t" anchorCtr="0">
            <a:spAutoFit/>
          </a:bodyPr>
          <a:lstStyle/>
          <a:p>
            <a:pPr marL="0" marR="0" lvl="0" indent="0" algn="ctr" rtl="0">
              <a:lnSpc>
                <a:spcPct val="114001"/>
              </a:lnSpc>
              <a:spcBef>
                <a:spcPts val="0"/>
              </a:spcBef>
              <a:spcAft>
                <a:spcPts val="0"/>
              </a:spcAft>
              <a:buNone/>
            </a:pPr>
            <a:r>
              <a:rPr lang="en-US" sz="3364" b="1" i="0" u="none" strike="noStrike" cap="none">
                <a:solidFill>
                  <a:srgbClr val="FFFFFF"/>
                </a:solidFill>
                <a:latin typeface="MuktaMahee SemiBold"/>
                <a:ea typeface="MuktaMahee SemiBold"/>
                <a:cs typeface="MuktaMahee SemiBold"/>
                <a:sym typeface="Mukta Mahee SemiBold"/>
              </a:rPr>
              <a:t>Short/Long Term Outcomes</a:t>
            </a:r>
            <a:endParaRPr/>
          </a:p>
        </p:txBody>
      </p:sp>
      <p:sp>
        <p:nvSpPr>
          <p:cNvPr id="963" name="Google Shape;963;p95"/>
          <p:cNvSpPr/>
          <p:nvPr/>
        </p:nvSpPr>
        <p:spPr>
          <a:xfrm>
            <a:off x="14560864" y="2542236"/>
            <a:ext cx="3262200" cy="1054200"/>
          </a:xfrm>
          <a:prstGeom prst="rect">
            <a:avLst/>
          </a:prstGeom>
          <a:solidFill>
            <a:srgbClr val="008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5"/>
          <p:cNvSpPr/>
          <p:nvPr/>
        </p:nvSpPr>
        <p:spPr>
          <a:xfrm>
            <a:off x="14553534" y="2831796"/>
            <a:ext cx="3269700" cy="5165400"/>
          </a:xfrm>
          <a:prstGeom prst="rect">
            <a:avLst/>
          </a:prstGeom>
          <a:solidFill>
            <a:srgbClr val="01949A">
              <a:alpha val="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5"/>
          <p:cNvSpPr txBox="1"/>
          <p:nvPr/>
        </p:nvSpPr>
        <p:spPr>
          <a:xfrm>
            <a:off x="14516259" y="2823028"/>
            <a:ext cx="3269700" cy="4926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3200" b="1" i="0" u="none" strike="noStrike" cap="none">
                <a:solidFill>
                  <a:srgbClr val="FFFFFF"/>
                </a:solidFill>
                <a:latin typeface="MuktaMahee SemiBold"/>
                <a:ea typeface="MuktaMahee SemiBold"/>
                <a:cs typeface="MuktaMahee SemiBold"/>
                <a:sym typeface="Mukta Mahee SemiBold"/>
              </a:rPr>
              <a:t>Assumptions</a:t>
            </a:r>
            <a:endParaRPr/>
          </a:p>
        </p:txBody>
      </p:sp>
      <p:sp>
        <p:nvSpPr>
          <p:cNvPr id="966" name="Google Shape;966;p95"/>
          <p:cNvSpPr txBox="1"/>
          <p:nvPr/>
        </p:nvSpPr>
        <p:spPr>
          <a:xfrm>
            <a:off x="14652059" y="4319101"/>
            <a:ext cx="3072600" cy="240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0" u="none" strike="noStrike" cap="none">
                <a:solidFill>
                  <a:srgbClr val="5D342C"/>
                </a:solidFill>
                <a:latin typeface="MuktaMahee Bold"/>
                <a:ea typeface="MuktaMahee Bold"/>
                <a:cs typeface="MuktaMahee Bold"/>
                <a:sym typeface="Mukta Mahee"/>
              </a:rPr>
              <a:t>What evidence do you have that this theory will actually result in change?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4"/>
          <p:cNvSpPr/>
          <p:nvPr/>
        </p:nvSpPr>
        <p:spPr>
          <a:xfrm rot="5400000">
            <a:off x="-978550" y="941700"/>
            <a:ext cx="10349400" cy="8392500"/>
          </a:xfrm>
          <a:prstGeom prst="rect">
            <a:avLst/>
          </a:prstGeom>
          <a:solidFill>
            <a:srgbClr val="F1C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4"/>
          <p:cNvSpPr txBox="1"/>
          <p:nvPr/>
        </p:nvSpPr>
        <p:spPr>
          <a:xfrm>
            <a:off x="295102" y="720250"/>
            <a:ext cx="7802100" cy="6005100"/>
          </a:xfrm>
          <a:prstGeom prst="rect">
            <a:avLst/>
          </a:prstGeom>
          <a:noFill/>
          <a:ln>
            <a:noFill/>
          </a:ln>
        </p:spPr>
        <p:txBody>
          <a:bodyPr spcFirstLastPara="1" wrap="square" lIns="0" tIns="0" rIns="0" bIns="0" anchor="t" anchorCtr="0">
            <a:spAutoFit/>
          </a:bodyPr>
          <a:lstStyle/>
          <a:p>
            <a:pPr marL="0" marR="0" lvl="0" indent="0" algn="ctr" rtl="0">
              <a:lnSpc>
                <a:spcPct val="108017"/>
              </a:lnSpc>
              <a:spcBef>
                <a:spcPts val="0"/>
              </a:spcBef>
              <a:spcAft>
                <a:spcPts val="0"/>
              </a:spcAft>
              <a:buNone/>
            </a:pPr>
            <a:r>
              <a:rPr lang="en-US" sz="9200">
                <a:solidFill>
                  <a:schemeClr val="dk1"/>
                </a:solidFill>
                <a:latin typeface="Mukta ExtraBold"/>
                <a:ea typeface="Mukta ExtraBold"/>
                <a:cs typeface="Mukta ExtraBold"/>
                <a:sym typeface="Mukta ExtraBold"/>
              </a:rPr>
              <a:t>What is Scarcity Thinking… </a:t>
            </a:r>
            <a:endParaRPr sz="9200">
              <a:solidFill>
                <a:schemeClr val="dk1"/>
              </a:solidFill>
              <a:latin typeface="Mukta ExtraBold"/>
              <a:ea typeface="Mukta ExtraBold"/>
              <a:cs typeface="Mukta ExtraBold"/>
              <a:sym typeface="Mukta ExtraBold"/>
            </a:endParaRPr>
          </a:p>
          <a:p>
            <a:pPr marL="0" marR="0" lvl="0" indent="0" algn="ctr" rtl="0">
              <a:lnSpc>
                <a:spcPct val="108017"/>
              </a:lnSpc>
              <a:spcBef>
                <a:spcPts val="0"/>
              </a:spcBef>
              <a:spcAft>
                <a:spcPts val="0"/>
              </a:spcAft>
              <a:buNone/>
            </a:pPr>
            <a:r>
              <a:rPr lang="en-US" sz="9200">
                <a:solidFill>
                  <a:schemeClr val="dk1"/>
                </a:solidFill>
                <a:latin typeface="Mukta ExtraBold"/>
                <a:ea typeface="Mukta ExtraBold"/>
                <a:cs typeface="Mukta ExtraBold"/>
                <a:sym typeface="Mukta ExtraBold"/>
              </a:rPr>
              <a:t>in your staff?</a:t>
            </a:r>
            <a:endParaRPr sz="9200">
              <a:solidFill>
                <a:schemeClr val="dk1"/>
              </a:solidFill>
              <a:latin typeface="Mukta ExtraBold"/>
              <a:ea typeface="Mukta ExtraBold"/>
              <a:cs typeface="Mukta ExtraBold"/>
              <a:sym typeface="Mukta ExtraBold"/>
            </a:endParaRPr>
          </a:p>
        </p:txBody>
      </p:sp>
      <p:sp>
        <p:nvSpPr>
          <p:cNvPr id="162" name="Google Shape;162;p24"/>
          <p:cNvSpPr txBox="1"/>
          <p:nvPr/>
        </p:nvSpPr>
        <p:spPr>
          <a:xfrm>
            <a:off x="8865975" y="720250"/>
            <a:ext cx="8997300" cy="9079601"/>
          </a:xfrm>
          <a:prstGeom prst="rect">
            <a:avLst/>
          </a:prstGeom>
          <a:noFill/>
          <a:ln>
            <a:noFill/>
          </a:ln>
        </p:spPr>
        <p:txBody>
          <a:bodyPr spcFirstLastPara="1" wrap="square" lIns="0" tIns="0" rIns="0" bIns="0" anchor="t" anchorCtr="0">
            <a:spAutoFit/>
          </a:bodyPr>
          <a:lstStyle/>
          <a:p>
            <a:pPr marL="0" lvl="0" indent="0" algn="l" rtl="0">
              <a:lnSpc>
                <a:spcPct val="140000"/>
              </a:lnSpc>
              <a:spcBef>
                <a:spcPts val="4600"/>
              </a:spcBef>
              <a:spcAft>
                <a:spcPts val="0"/>
              </a:spcAft>
              <a:buSzPts val="1100"/>
              <a:buNone/>
            </a:pPr>
            <a:r>
              <a:rPr lang="en-US" sz="4000" dirty="0">
                <a:solidFill>
                  <a:schemeClr val="dk1"/>
                </a:solidFill>
                <a:latin typeface="Mukta Medium"/>
                <a:ea typeface="Mukta Medium"/>
                <a:cs typeface="Mukta Medium"/>
                <a:sym typeface="Mukta Medium"/>
              </a:rPr>
              <a:t>“There just aren’t enough donors out there.”</a:t>
            </a:r>
            <a:endParaRPr sz="4000" dirty="0">
              <a:solidFill>
                <a:schemeClr val="dk1"/>
              </a:solidFill>
              <a:latin typeface="Mukta Medium"/>
              <a:ea typeface="Mukta Medium"/>
              <a:cs typeface="Mukta Medium"/>
              <a:sym typeface="Mukta Medium"/>
            </a:endParaRPr>
          </a:p>
          <a:p>
            <a:pPr marL="0" lvl="0" indent="0" algn="l" rtl="0">
              <a:lnSpc>
                <a:spcPct val="140000"/>
              </a:lnSpc>
              <a:spcBef>
                <a:spcPts val="4600"/>
              </a:spcBef>
              <a:spcAft>
                <a:spcPts val="0"/>
              </a:spcAft>
              <a:buSzPts val="1100"/>
              <a:buNone/>
            </a:pPr>
            <a:r>
              <a:rPr lang="en-US" sz="4000" dirty="0">
                <a:solidFill>
                  <a:schemeClr val="dk1"/>
                </a:solidFill>
                <a:latin typeface="Mukta Medium"/>
                <a:ea typeface="Mukta Medium"/>
                <a:cs typeface="Mukta Medium"/>
                <a:sym typeface="Mukta Medium"/>
              </a:rPr>
              <a:t>“Board members are really hard to find.”</a:t>
            </a:r>
            <a:endParaRPr sz="4000" dirty="0">
              <a:solidFill>
                <a:schemeClr val="dk1"/>
              </a:solidFill>
              <a:latin typeface="Mukta Medium"/>
              <a:ea typeface="Mukta Medium"/>
              <a:cs typeface="Mukta Medium"/>
              <a:sym typeface="Mukta Medium"/>
            </a:endParaRPr>
          </a:p>
          <a:p>
            <a:pPr marL="0" lvl="0" indent="0" algn="l" rtl="0">
              <a:lnSpc>
                <a:spcPct val="140000"/>
              </a:lnSpc>
              <a:spcBef>
                <a:spcPts val="4600"/>
              </a:spcBef>
              <a:spcAft>
                <a:spcPts val="0"/>
              </a:spcAft>
              <a:buSzPts val="1100"/>
              <a:buNone/>
            </a:pPr>
            <a:r>
              <a:rPr lang="en-US" sz="4000" dirty="0">
                <a:solidFill>
                  <a:schemeClr val="dk1"/>
                </a:solidFill>
                <a:latin typeface="Mukta Medium"/>
                <a:ea typeface="Mukta Medium"/>
                <a:cs typeface="Mukta Medium"/>
                <a:sym typeface="Mukta Medium"/>
              </a:rPr>
              <a:t>“The economy (pandemic, latest crisis) makes it really hard to fundraise (deliver programs, do my job)”</a:t>
            </a:r>
            <a:endParaRPr sz="4000" dirty="0">
              <a:solidFill>
                <a:schemeClr val="dk1"/>
              </a:solidFill>
              <a:latin typeface="Mukta Medium"/>
              <a:ea typeface="Mukta Medium"/>
              <a:cs typeface="Mukta Medium"/>
              <a:sym typeface="Mukta Medium"/>
            </a:endParaRPr>
          </a:p>
          <a:p>
            <a:pPr marL="0" lvl="0" indent="0" algn="l" rtl="0">
              <a:lnSpc>
                <a:spcPct val="100000"/>
              </a:lnSpc>
              <a:spcBef>
                <a:spcPts val="4600"/>
              </a:spcBef>
              <a:spcAft>
                <a:spcPts val="0"/>
              </a:spcAft>
              <a:buSzPts val="1100"/>
              <a:buNone/>
            </a:pPr>
            <a:endParaRPr sz="3500" dirty="0">
              <a:solidFill>
                <a:srgbClr val="32260E"/>
              </a:solidFill>
              <a:latin typeface="Mukta Medium"/>
              <a:ea typeface="Mukta Medium"/>
              <a:cs typeface="Mukta Medium"/>
              <a:sym typeface="Mukta Medium"/>
            </a:endParaRPr>
          </a:p>
          <a:p>
            <a:pPr marL="0" lvl="0" indent="0" algn="l" rtl="0">
              <a:lnSpc>
                <a:spcPct val="150000"/>
              </a:lnSpc>
              <a:spcBef>
                <a:spcPts val="1200"/>
              </a:spcBef>
              <a:spcAft>
                <a:spcPts val="0"/>
              </a:spcAft>
              <a:buSzPts val="1100"/>
              <a:buNone/>
            </a:pPr>
            <a:endParaRPr sz="2000" dirty="0">
              <a:solidFill>
                <a:srgbClr val="32260E"/>
              </a:solidFill>
              <a:latin typeface="Mukta"/>
              <a:ea typeface="Mukta"/>
              <a:cs typeface="Mukta"/>
              <a:sym typeface="Mukta"/>
            </a:endParaRPr>
          </a:p>
          <a:p>
            <a:pPr marL="0" marR="0" lvl="0" indent="0" algn="l" rtl="0">
              <a:lnSpc>
                <a:spcPct val="97674"/>
              </a:lnSpc>
              <a:spcBef>
                <a:spcPts val="1200"/>
              </a:spcBef>
              <a:spcAft>
                <a:spcPts val="0"/>
              </a:spcAft>
              <a:buNone/>
            </a:pPr>
            <a:endParaRPr sz="1600" b="0" i="0" u="none" strike="noStrike" cap="none" dirty="0">
              <a:solidFill>
                <a:srgbClr val="32260E"/>
              </a:solidFill>
              <a:latin typeface="MuktaMahee Bold"/>
              <a:ea typeface="MuktaMahee Bold"/>
              <a:cs typeface="MuktaMahee Bold"/>
              <a:sym typeface="Mukta Mahe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p:nvPr/>
        </p:nvSpPr>
        <p:spPr>
          <a:xfrm rot="5400000">
            <a:off x="-978550" y="941700"/>
            <a:ext cx="10349400" cy="8392500"/>
          </a:xfrm>
          <a:prstGeom prst="rect">
            <a:avLst/>
          </a:prstGeom>
          <a:solidFill>
            <a:srgbClr val="E29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8"/>
          <p:cNvSpPr txBox="1"/>
          <p:nvPr/>
        </p:nvSpPr>
        <p:spPr>
          <a:xfrm>
            <a:off x="295102" y="720250"/>
            <a:ext cx="7802100" cy="6005100"/>
          </a:xfrm>
          <a:prstGeom prst="rect">
            <a:avLst/>
          </a:prstGeom>
          <a:noFill/>
          <a:ln>
            <a:noFill/>
          </a:ln>
        </p:spPr>
        <p:txBody>
          <a:bodyPr spcFirstLastPara="1" wrap="square" lIns="0" tIns="0" rIns="0" bIns="0" anchor="t" anchorCtr="0">
            <a:spAutoFit/>
          </a:bodyPr>
          <a:lstStyle/>
          <a:p>
            <a:pPr marL="0" marR="0" lvl="0" indent="0" algn="ctr" rtl="0">
              <a:lnSpc>
                <a:spcPct val="108017"/>
              </a:lnSpc>
              <a:spcBef>
                <a:spcPts val="0"/>
              </a:spcBef>
              <a:spcAft>
                <a:spcPts val="0"/>
              </a:spcAft>
              <a:buNone/>
            </a:pPr>
            <a:r>
              <a:rPr lang="en-US" sz="9200">
                <a:solidFill>
                  <a:srgbClr val="FBFBF5"/>
                </a:solidFill>
                <a:latin typeface="Mukta ExtraBold"/>
                <a:ea typeface="Mukta ExtraBold"/>
                <a:cs typeface="Mukta ExtraBold"/>
                <a:sym typeface="Mukta ExtraBold"/>
              </a:rPr>
              <a:t>What is Scarcity Thinking… </a:t>
            </a:r>
            <a:endParaRPr sz="9200">
              <a:solidFill>
                <a:srgbClr val="FBFBF5"/>
              </a:solidFill>
              <a:latin typeface="Mukta ExtraBold"/>
              <a:ea typeface="Mukta ExtraBold"/>
              <a:cs typeface="Mukta ExtraBold"/>
              <a:sym typeface="Mukta ExtraBold"/>
            </a:endParaRPr>
          </a:p>
          <a:p>
            <a:pPr marL="0" marR="0" lvl="0" indent="0" algn="ctr" rtl="0">
              <a:lnSpc>
                <a:spcPct val="108017"/>
              </a:lnSpc>
              <a:spcBef>
                <a:spcPts val="0"/>
              </a:spcBef>
              <a:spcAft>
                <a:spcPts val="0"/>
              </a:spcAft>
              <a:buNone/>
            </a:pPr>
            <a:r>
              <a:rPr lang="en-US" sz="9200">
                <a:solidFill>
                  <a:srgbClr val="FBFBF5"/>
                </a:solidFill>
                <a:latin typeface="Mukta ExtraBold"/>
                <a:ea typeface="Mukta ExtraBold"/>
                <a:cs typeface="Mukta ExtraBold"/>
                <a:sym typeface="Mukta ExtraBold"/>
              </a:rPr>
              <a:t>in your board?</a:t>
            </a:r>
            <a:endParaRPr sz="9200">
              <a:solidFill>
                <a:srgbClr val="FBFBF5"/>
              </a:solidFill>
              <a:latin typeface="Mukta ExtraBold"/>
              <a:ea typeface="Mukta ExtraBold"/>
              <a:cs typeface="Mukta ExtraBold"/>
              <a:sym typeface="Mukta ExtraBold"/>
            </a:endParaRPr>
          </a:p>
        </p:txBody>
      </p:sp>
      <p:sp>
        <p:nvSpPr>
          <p:cNvPr id="194" name="Google Shape;194;p28"/>
          <p:cNvSpPr txBox="1"/>
          <p:nvPr/>
        </p:nvSpPr>
        <p:spPr>
          <a:xfrm>
            <a:off x="8865975" y="720250"/>
            <a:ext cx="8997300" cy="7441396"/>
          </a:xfrm>
          <a:prstGeom prst="rect">
            <a:avLst/>
          </a:prstGeom>
          <a:noFill/>
          <a:ln>
            <a:noFill/>
          </a:ln>
        </p:spPr>
        <p:txBody>
          <a:bodyPr spcFirstLastPara="1" wrap="square" lIns="0" tIns="0" rIns="0" bIns="0" anchor="t" anchorCtr="0">
            <a:spAutoFit/>
          </a:bodyPr>
          <a:lstStyle/>
          <a:p>
            <a:pPr marL="0" lvl="0" indent="0" algn="l" rtl="0">
              <a:lnSpc>
                <a:spcPct val="120000"/>
              </a:lnSpc>
              <a:spcBef>
                <a:spcPts val="4600"/>
              </a:spcBef>
              <a:spcAft>
                <a:spcPts val="0"/>
              </a:spcAft>
              <a:buSzPts val="1100"/>
              <a:buNone/>
            </a:pPr>
            <a:r>
              <a:rPr lang="en-US" sz="4000" dirty="0">
                <a:solidFill>
                  <a:schemeClr val="dk1"/>
                </a:solidFill>
                <a:latin typeface="Mukta Medium"/>
                <a:ea typeface="Mukta Medium"/>
                <a:cs typeface="Mukta Medium"/>
                <a:sym typeface="Mukta Medium"/>
              </a:rPr>
              <a:t>“I don’t know anyone with money.”</a:t>
            </a:r>
            <a:endParaRPr sz="4000" dirty="0">
              <a:solidFill>
                <a:schemeClr val="dk1"/>
              </a:solidFill>
              <a:latin typeface="Mukta Medium"/>
              <a:ea typeface="Mukta Medium"/>
              <a:cs typeface="Mukta Medium"/>
              <a:sym typeface="Mukta Medium"/>
            </a:endParaRPr>
          </a:p>
          <a:p>
            <a:pPr marL="0" lvl="0" indent="0" algn="l" rtl="0">
              <a:lnSpc>
                <a:spcPct val="120000"/>
              </a:lnSpc>
              <a:spcBef>
                <a:spcPts val="4600"/>
              </a:spcBef>
              <a:spcAft>
                <a:spcPts val="0"/>
              </a:spcAft>
              <a:buSzPts val="1100"/>
              <a:buNone/>
            </a:pPr>
            <a:r>
              <a:rPr lang="en-US" sz="4000" dirty="0">
                <a:solidFill>
                  <a:schemeClr val="dk1"/>
                </a:solidFill>
                <a:latin typeface="Mukta Medium"/>
                <a:ea typeface="Mukta Medium"/>
                <a:cs typeface="Mukta Medium"/>
                <a:sym typeface="Mukta Medium"/>
              </a:rPr>
              <a:t>“I don’t have enough knowledge (expertise, networks) to help you.”</a:t>
            </a:r>
            <a:endParaRPr sz="4000" dirty="0">
              <a:solidFill>
                <a:schemeClr val="dk1"/>
              </a:solidFill>
              <a:latin typeface="Mukta Medium"/>
              <a:ea typeface="Mukta Medium"/>
              <a:cs typeface="Mukta Medium"/>
              <a:sym typeface="Mukta Medium"/>
            </a:endParaRPr>
          </a:p>
          <a:p>
            <a:pPr marL="0" lvl="0" indent="0" algn="l" rtl="0">
              <a:lnSpc>
                <a:spcPct val="120000"/>
              </a:lnSpc>
              <a:spcBef>
                <a:spcPts val="4600"/>
              </a:spcBef>
              <a:spcAft>
                <a:spcPts val="0"/>
              </a:spcAft>
              <a:buSzPts val="1100"/>
              <a:buNone/>
            </a:pPr>
            <a:r>
              <a:rPr lang="en-US" sz="4000" dirty="0">
                <a:solidFill>
                  <a:schemeClr val="dk1"/>
                </a:solidFill>
                <a:latin typeface="Mukta Medium"/>
                <a:ea typeface="Mukta Medium"/>
                <a:cs typeface="Mukta Medium"/>
                <a:sym typeface="Mukta Medium"/>
              </a:rPr>
              <a:t>“The economy (pandemic, latest crisis) makes it really hard to achieve our mission”</a:t>
            </a:r>
            <a:endParaRPr sz="4100" dirty="0">
              <a:solidFill>
                <a:srgbClr val="32260E"/>
              </a:solidFill>
              <a:latin typeface="Mukta Medium"/>
              <a:ea typeface="Mukta Medium"/>
              <a:cs typeface="Mukta Medium"/>
              <a:sym typeface="Mukta Medium"/>
            </a:endParaRPr>
          </a:p>
          <a:p>
            <a:pPr marL="0" lvl="0" indent="0" algn="l" rtl="0">
              <a:lnSpc>
                <a:spcPct val="150000"/>
              </a:lnSpc>
              <a:spcBef>
                <a:spcPts val="1200"/>
              </a:spcBef>
              <a:spcAft>
                <a:spcPts val="0"/>
              </a:spcAft>
              <a:buSzPts val="1100"/>
              <a:buNone/>
            </a:pPr>
            <a:endParaRPr sz="2600" dirty="0">
              <a:solidFill>
                <a:srgbClr val="32260E"/>
              </a:solidFill>
              <a:latin typeface="Mukta"/>
              <a:ea typeface="Mukta"/>
              <a:cs typeface="Mukta"/>
              <a:sym typeface="Mukta"/>
            </a:endParaRPr>
          </a:p>
          <a:p>
            <a:pPr marL="0" marR="0" lvl="0" indent="0" algn="l" rtl="0">
              <a:lnSpc>
                <a:spcPct val="97674"/>
              </a:lnSpc>
              <a:spcBef>
                <a:spcPts val="1200"/>
              </a:spcBef>
              <a:spcAft>
                <a:spcPts val="0"/>
              </a:spcAft>
              <a:buNone/>
            </a:pPr>
            <a:endParaRPr sz="2200" b="0" i="0" u="none" strike="noStrike" cap="none" dirty="0">
              <a:solidFill>
                <a:srgbClr val="32260E"/>
              </a:solidFill>
              <a:latin typeface="MuktaMahee Bold"/>
              <a:ea typeface="MuktaMahee Bold"/>
              <a:cs typeface="MuktaMahee Bold"/>
              <a:sym typeface="Mukta Mahe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0"/>
          <p:cNvSpPr/>
          <p:nvPr/>
        </p:nvSpPr>
        <p:spPr>
          <a:xfrm rot="5400000">
            <a:off x="-978550" y="941700"/>
            <a:ext cx="10349400" cy="8392500"/>
          </a:xfrm>
          <a:prstGeom prst="rect">
            <a:avLst/>
          </a:prstGeom>
          <a:solidFill>
            <a:srgbClr val="6F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0"/>
          <p:cNvSpPr txBox="1"/>
          <p:nvPr/>
        </p:nvSpPr>
        <p:spPr>
          <a:xfrm>
            <a:off x="295102" y="720250"/>
            <a:ext cx="7802100" cy="7534800"/>
          </a:xfrm>
          <a:prstGeom prst="rect">
            <a:avLst/>
          </a:prstGeom>
          <a:noFill/>
          <a:ln>
            <a:noFill/>
          </a:ln>
        </p:spPr>
        <p:txBody>
          <a:bodyPr spcFirstLastPara="1" wrap="square" lIns="0" tIns="0" rIns="0" bIns="0" anchor="t" anchorCtr="0">
            <a:spAutoFit/>
          </a:bodyPr>
          <a:lstStyle/>
          <a:p>
            <a:pPr marL="0" marR="0" lvl="0" indent="0" algn="ctr" rtl="0">
              <a:lnSpc>
                <a:spcPct val="108017"/>
              </a:lnSpc>
              <a:spcBef>
                <a:spcPts val="0"/>
              </a:spcBef>
              <a:spcAft>
                <a:spcPts val="0"/>
              </a:spcAft>
              <a:buNone/>
            </a:pPr>
            <a:r>
              <a:rPr lang="en-US" sz="9200">
                <a:solidFill>
                  <a:srgbClr val="FBFBF5"/>
                </a:solidFill>
                <a:latin typeface="Mukta ExtraBold"/>
                <a:ea typeface="Mukta ExtraBold"/>
                <a:cs typeface="Mukta ExtraBold"/>
                <a:sym typeface="Mukta ExtraBold"/>
              </a:rPr>
              <a:t>What is Scarcity Thinking… </a:t>
            </a:r>
            <a:endParaRPr sz="9200">
              <a:solidFill>
                <a:srgbClr val="FBFBF5"/>
              </a:solidFill>
              <a:latin typeface="Mukta ExtraBold"/>
              <a:ea typeface="Mukta ExtraBold"/>
              <a:cs typeface="Mukta ExtraBold"/>
              <a:sym typeface="Mukta ExtraBold"/>
            </a:endParaRPr>
          </a:p>
          <a:p>
            <a:pPr marL="0" marR="0" lvl="0" indent="0" algn="ctr" rtl="0">
              <a:lnSpc>
                <a:spcPct val="108017"/>
              </a:lnSpc>
              <a:spcBef>
                <a:spcPts val="0"/>
              </a:spcBef>
              <a:spcAft>
                <a:spcPts val="0"/>
              </a:spcAft>
              <a:buNone/>
            </a:pPr>
            <a:r>
              <a:rPr lang="en-US" sz="9200">
                <a:solidFill>
                  <a:srgbClr val="FBFBF5"/>
                </a:solidFill>
                <a:latin typeface="Mukta ExtraBold"/>
                <a:ea typeface="Mukta ExtraBold"/>
                <a:cs typeface="Mukta ExtraBold"/>
                <a:sym typeface="Mukta ExtraBold"/>
              </a:rPr>
              <a:t>in your funders?</a:t>
            </a:r>
            <a:endParaRPr sz="9200">
              <a:solidFill>
                <a:srgbClr val="FBFBF5"/>
              </a:solidFill>
              <a:latin typeface="Mukta ExtraBold"/>
              <a:ea typeface="Mukta ExtraBold"/>
              <a:cs typeface="Mukta ExtraBold"/>
              <a:sym typeface="Mukta ExtraBold"/>
            </a:endParaRPr>
          </a:p>
        </p:txBody>
      </p:sp>
      <p:sp>
        <p:nvSpPr>
          <p:cNvPr id="210" name="Google Shape;210;p30"/>
          <p:cNvSpPr txBox="1"/>
          <p:nvPr/>
        </p:nvSpPr>
        <p:spPr>
          <a:xfrm>
            <a:off x="8865975" y="720250"/>
            <a:ext cx="8997300" cy="9181681"/>
          </a:xfrm>
          <a:prstGeom prst="rect">
            <a:avLst/>
          </a:prstGeom>
          <a:noFill/>
          <a:ln>
            <a:noFill/>
          </a:ln>
        </p:spPr>
        <p:txBody>
          <a:bodyPr spcFirstLastPara="1" wrap="square" lIns="0" tIns="0" rIns="0" bIns="0" anchor="t" anchorCtr="0">
            <a:spAutoFit/>
          </a:bodyPr>
          <a:lstStyle/>
          <a:p>
            <a:pPr marL="0" lvl="0" indent="0" algn="l" rtl="0">
              <a:lnSpc>
                <a:spcPct val="120000"/>
              </a:lnSpc>
              <a:spcBef>
                <a:spcPts val="4600"/>
              </a:spcBef>
              <a:spcAft>
                <a:spcPts val="0"/>
              </a:spcAft>
              <a:buSzPts val="1100"/>
              <a:buNone/>
            </a:pPr>
            <a:r>
              <a:rPr lang="en-US" sz="3900" dirty="0">
                <a:solidFill>
                  <a:schemeClr val="dk1"/>
                </a:solidFill>
                <a:latin typeface="Mukta Medium"/>
                <a:ea typeface="Mukta Medium"/>
                <a:cs typeface="Mukta Medium"/>
                <a:sym typeface="Mukta Medium"/>
              </a:rPr>
              <a:t>“There are too many nonprofits out there (or in this space).”</a:t>
            </a:r>
            <a:endParaRPr sz="3900" dirty="0">
              <a:solidFill>
                <a:schemeClr val="dk1"/>
              </a:solidFill>
              <a:latin typeface="Mukta Medium"/>
              <a:ea typeface="Mukta Medium"/>
              <a:cs typeface="Mukta Medium"/>
              <a:sym typeface="Mukta Medium"/>
            </a:endParaRPr>
          </a:p>
          <a:p>
            <a:pPr marL="0" lvl="0" indent="0" algn="l" rtl="0">
              <a:lnSpc>
                <a:spcPct val="120000"/>
              </a:lnSpc>
              <a:spcBef>
                <a:spcPts val="4600"/>
              </a:spcBef>
              <a:spcAft>
                <a:spcPts val="0"/>
              </a:spcAft>
              <a:buSzPts val="1100"/>
              <a:buNone/>
            </a:pPr>
            <a:r>
              <a:rPr lang="en-US" sz="3900" dirty="0">
                <a:solidFill>
                  <a:schemeClr val="dk1"/>
                </a:solidFill>
                <a:latin typeface="Mukta Medium"/>
                <a:ea typeface="Mukta Medium"/>
                <a:cs typeface="Mukta Medium"/>
                <a:sym typeface="Mukta Medium"/>
              </a:rPr>
              <a:t>“Can’t you combine efforts with others since there is limited funding?”</a:t>
            </a:r>
            <a:endParaRPr sz="3900" dirty="0">
              <a:solidFill>
                <a:schemeClr val="dk1"/>
              </a:solidFill>
              <a:latin typeface="Mukta Medium"/>
              <a:ea typeface="Mukta Medium"/>
              <a:cs typeface="Mukta Medium"/>
              <a:sym typeface="Mukta Medium"/>
            </a:endParaRPr>
          </a:p>
          <a:p>
            <a:pPr marL="0" lvl="0" indent="0" algn="l" rtl="0">
              <a:lnSpc>
                <a:spcPct val="120000"/>
              </a:lnSpc>
              <a:spcBef>
                <a:spcPts val="4600"/>
              </a:spcBef>
              <a:spcAft>
                <a:spcPts val="0"/>
              </a:spcAft>
              <a:buSzPts val="1100"/>
              <a:buNone/>
            </a:pPr>
            <a:r>
              <a:rPr lang="en-US" sz="3900" dirty="0">
                <a:solidFill>
                  <a:schemeClr val="dk1"/>
                </a:solidFill>
                <a:latin typeface="Mukta Medium"/>
                <a:ea typeface="Mukta Medium"/>
                <a:cs typeface="Mukta Medium"/>
                <a:sym typeface="Mukta Medium"/>
              </a:rPr>
              <a:t>“These problems are overwhelming.”</a:t>
            </a:r>
            <a:endParaRPr sz="3900" dirty="0">
              <a:solidFill>
                <a:schemeClr val="dk1"/>
              </a:solidFill>
              <a:latin typeface="Mukta Medium"/>
              <a:ea typeface="Mukta Medium"/>
              <a:cs typeface="Mukta Medium"/>
              <a:sym typeface="Mukta Medium"/>
            </a:endParaRPr>
          </a:p>
          <a:p>
            <a:pPr marL="0" lvl="0" indent="0" algn="l" rtl="0">
              <a:lnSpc>
                <a:spcPct val="120000"/>
              </a:lnSpc>
              <a:spcBef>
                <a:spcPts val="4600"/>
              </a:spcBef>
              <a:spcAft>
                <a:spcPts val="0"/>
              </a:spcAft>
              <a:buSzPts val="1100"/>
              <a:buNone/>
            </a:pPr>
            <a:r>
              <a:rPr lang="en-US" sz="3900" dirty="0">
                <a:solidFill>
                  <a:schemeClr val="dk1"/>
                </a:solidFill>
                <a:latin typeface="Mukta Medium"/>
                <a:ea typeface="Mukta Medium"/>
                <a:cs typeface="Mukta Medium"/>
                <a:sym typeface="Mukta Medium"/>
              </a:rPr>
              <a:t>“I can’t change my board.”</a:t>
            </a:r>
            <a:endParaRPr sz="3900" dirty="0">
              <a:solidFill>
                <a:schemeClr val="dk1"/>
              </a:solidFill>
              <a:latin typeface="Mukta Medium"/>
              <a:ea typeface="Mukta Medium"/>
              <a:cs typeface="Mukta Medium"/>
              <a:sym typeface="Mukta Medium"/>
            </a:endParaRPr>
          </a:p>
          <a:p>
            <a:pPr marL="0" lvl="0" indent="0" algn="l" rtl="0">
              <a:lnSpc>
                <a:spcPct val="120000"/>
              </a:lnSpc>
              <a:spcBef>
                <a:spcPts val="4600"/>
              </a:spcBef>
              <a:spcAft>
                <a:spcPts val="0"/>
              </a:spcAft>
              <a:buSzPts val="1100"/>
              <a:buNone/>
            </a:pPr>
            <a:r>
              <a:rPr lang="en-US" sz="3900" dirty="0">
                <a:solidFill>
                  <a:schemeClr val="dk1"/>
                </a:solidFill>
                <a:latin typeface="Mukta Medium"/>
                <a:ea typeface="Mukta Medium"/>
                <a:cs typeface="Mukta Medium"/>
                <a:sym typeface="Mukta Medium"/>
              </a:rPr>
              <a:t>“I can’t convince other funders to join me in this.”</a:t>
            </a:r>
            <a:endParaRPr sz="2500" dirty="0">
              <a:solidFill>
                <a:srgbClr val="32260E"/>
              </a:solidFill>
              <a:latin typeface="Mukta Medium"/>
              <a:ea typeface="Mukta Medium"/>
              <a:cs typeface="Mukta Medium"/>
              <a:sym typeface="Mukta Medium"/>
            </a:endParaRPr>
          </a:p>
          <a:p>
            <a:pPr marL="0" marR="0" lvl="0" indent="0" algn="l" rtl="0">
              <a:lnSpc>
                <a:spcPct val="97674"/>
              </a:lnSpc>
              <a:spcBef>
                <a:spcPts val="1200"/>
              </a:spcBef>
              <a:spcAft>
                <a:spcPts val="0"/>
              </a:spcAft>
              <a:buNone/>
            </a:pPr>
            <a:endParaRPr sz="2100" i="0" u="none" strike="noStrike" cap="none" dirty="0">
              <a:solidFill>
                <a:srgbClr val="32260E"/>
              </a:solidFill>
              <a:latin typeface="Mukta Medium"/>
              <a:ea typeface="Mukta Medium"/>
              <a:cs typeface="Mukta Medium"/>
              <a:sym typeface="Mukta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859681B12E2640A3B573325637D400" ma:contentTypeVersion="16" ma:contentTypeDescription="Create a new document." ma:contentTypeScope="" ma:versionID="5daeb3ebc40303bc8720a5ad41d2f9f3">
  <xsd:schema xmlns:xsd="http://www.w3.org/2001/XMLSchema" xmlns:xs="http://www.w3.org/2001/XMLSchema" xmlns:p="http://schemas.microsoft.com/office/2006/metadata/properties" xmlns:ns2="34b6c72b-1515-467b-a5ca-1ff65e346d4e" xmlns:ns3="74f2eed5-7b58-41ed-a58c-28e4d3356520" targetNamespace="http://schemas.microsoft.com/office/2006/metadata/properties" ma:root="true" ma:fieldsID="57983a8cff6f6868e20a838893207154" ns2:_="" ns3:_="">
    <xsd:import namespace="34b6c72b-1515-467b-a5ca-1ff65e346d4e"/>
    <xsd:import namespace="74f2eed5-7b58-41ed-a58c-28e4d33565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b6c72b-1515-467b-a5ca-1ff65e346d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7d0addc-b3ae-414e-af59-76c293f38e6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4f2eed5-7b58-41ed-a58c-28e4d335652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d2ca28b-7482-4950-87f5-5689f16d8fee}" ma:internalName="TaxCatchAll" ma:showField="CatchAllData" ma:web="74f2eed5-7b58-41ed-a58c-28e4d33565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b6c72b-1515-467b-a5ca-1ff65e346d4e">
      <Terms xmlns="http://schemas.microsoft.com/office/infopath/2007/PartnerControls"/>
    </lcf76f155ced4ddcb4097134ff3c332f>
    <TaxCatchAll xmlns="74f2eed5-7b58-41ed-a58c-28e4d3356520" xsi:nil="true"/>
  </documentManagement>
</p:properties>
</file>

<file path=customXml/itemProps1.xml><?xml version="1.0" encoding="utf-8"?>
<ds:datastoreItem xmlns:ds="http://schemas.openxmlformats.org/officeDocument/2006/customXml" ds:itemID="{C25F8EEC-7586-4170-973F-BB4FEF53DD1F}"/>
</file>

<file path=customXml/itemProps2.xml><?xml version="1.0" encoding="utf-8"?>
<ds:datastoreItem xmlns:ds="http://schemas.openxmlformats.org/officeDocument/2006/customXml" ds:itemID="{B71CB083-7FAB-48C4-B502-2D92A8A4E1B2}"/>
</file>

<file path=customXml/itemProps3.xml><?xml version="1.0" encoding="utf-8"?>
<ds:datastoreItem xmlns:ds="http://schemas.openxmlformats.org/officeDocument/2006/customXml" ds:itemID="{508651DB-A209-45EA-B2AD-87E46A3E77FD}"/>
</file>

<file path=docProps/app.xml><?xml version="1.0" encoding="utf-8"?>
<Properties xmlns="http://schemas.openxmlformats.org/officeDocument/2006/extended-properties" xmlns:vt="http://schemas.openxmlformats.org/officeDocument/2006/docPropsVTypes">
  <TotalTime>0</TotalTime>
  <Words>2680</Words>
  <Application>Microsoft Macintosh PowerPoint</Application>
  <PresentationFormat>Custom</PresentationFormat>
  <Paragraphs>300</Paragraphs>
  <Slides>60</Slides>
  <Notes>60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Mukta SemiBold</vt:lpstr>
      <vt:lpstr>Mukta</vt:lpstr>
      <vt:lpstr>MuktaMahee SemiBold</vt:lpstr>
      <vt:lpstr>Calibri</vt:lpstr>
      <vt:lpstr>Mukta Medium</vt:lpstr>
      <vt:lpstr>Arial</vt:lpstr>
      <vt:lpstr>Mukta ExtraBold</vt:lpstr>
      <vt:lpstr>MuktaMahee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Never forget:  You are offering your board, funders, staff &amp; partners an incredible opportunity to invest (their time, talent, treasure) in a rockstar solution to a problem  they care deeply about. </vt:lpstr>
      <vt:lpstr>PowerPoint Presentation</vt:lpstr>
      <vt:lpstr>Grab Your Copy!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Nell Edgington</cp:lastModifiedBy>
  <cp:revision>1</cp:revision>
  <dcterms:modified xsi:type="dcterms:W3CDTF">2022-09-07T18:02:36Z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0x010100DB859681B12E2640A3B573325637D400</vt:lpwstr>
  </property>
</Properties>
</file>